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147473455" r:id="rId2"/>
    <p:sldId id="266" r:id="rId3"/>
    <p:sldId id="2147481419" r:id="rId4"/>
    <p:sldId id="2147473457" r:id="rId5"/>
    <p:sldId id="2147473458" r:id="rId6"/>
    <p:sldId id="2147481418" r:id="rId7"/>
    <p:sldId id="2147473460" r:id="rId8"/>
    <p:sldId id="2147481420" r:id="rId9"/>
    <p:sldId id="2147473456" r:id="rId10"/>
    <p:sldId id="2147473454" r:id="rId11"/>
    <p:sldId id="2147473459" r:id="rId12"/>
    <p:sldId id="214747344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71F81E-67C7-0BF6-0A99-3635FB95F8BD}" name="Risso, Linda C1 (LEDG-CAL-Snr Res)" initials="LR" userId="S::Linda.Risso100@mod.gov.uk::735a64cd-d158-4adc-9de4-b15e15976ac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53" autoAdjust="0"/>
  </p:normalViewPr>
  <p:slideViewPr>
    <p:cSldViewPr snapToGrid="0">
      <p:cViewPr varScale="1">
        <p:scale>
          <a:sx n="67" d="100"/>
          <a:sy n="67" d="100"/>
        </p:scale>
        <p:origin x="6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05887-22A0-4029-8E26-4537B9A6F36A}" type="datetimeFigureOut">
              <a:rPr lang="en-GB" smtClean="0"/>
              <a:t>23/10/2025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07ED7-EC07-44AE-946C-0AEC2198F8D4}" type="slidenum">
              <a:rPr lang="en-GB" smtClean="0"/>
              <a:t>‹#›</a:t>
            </a:fld>
            <a:endParaRPr lang="en-GB"/>
          </a:p>
        </p:txBody>
      </p:sp>
    </p:spTree>
    <p:extLst>
      <p:ext uri="{BB962C8B-B14F-4D97-AF65-F5344CB8AC3E}">
        <p14:creationId xmlns:p14="http://schemas.microsoft.com/office/powerpoint/2010/main" val="273753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307ED7-EC07-44AE-946C-0AEC2198F8D4}" type="slidenum">
              <a:rPr lang="en-GB" smtClean="0"/>
              <a:t>11</a:t>
            </a:fld>
            <a:endParaRPr lang="en-GB"/>
          </a:p>
        </p:txBody>
      </p:sp>
    </p:spTree>
    <p:extLst>
      <p:ext uri="{BB962C8B-B14F-4D97-AF65-F5344CB8AC3E}">
        <p14:creationId xmlns:p14="http://schemas.microsoft.com/office/powerpoint/2010/main" val="426637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0FA4-FA2F-D8C1-608E-9136F305CE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4B0FE05-FC0A-E30A-FA8A-C115442D9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F1F999-08E5-5DA1-318B-B4FEA1726678}"/>
              </a:ext>
            </a:extLst>
          </p:cNvPr>
          <p:cNvSpPr>
            <a:spLocks noGrp="1"/>
          </p:cNvSpPr>
          <p:nvPr>
            <p:ph type="dt" sz="half" idx="10"/>
          </p:nvPr>
        </p:nvSpPr>
        <p:spPr/>
        <p:txBody>
          <a:bodyPr/>
          <a:lstStyle/>
          <a:p>
            <a:fld id="{4AAFFF57-4BD1-44EA-8647-D0172158308C}" type="datetimeFigureOut">
              <a:rPr lang="en-GB" smtClean="0"/>
              <a:t>23/10/2025</a:t>
            </a:fld>
            <a:endParaRPr lang="en-GB"/>
          </a:p>
        </p:txBody>
      </p:sp>
      <p:sp>
        <p:nvSpPr>
          <p:cNvPr id="5" name="Footer Placeholder 4">
            <a:extLst>
              <a:ext uri="{FF2B5EF4-FFF2-40B4-BE49-F238E27FC236}">
                <a16:creationId xmlns:a16="http://schemas.microsoft.com/office/drawing/2014/main" id="{AF21C666-6373-C272-A34C-85C6D2173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F90325-6F16-C3DD-9D23-3456B39F40A2}"/>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162241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8F4A4-0BED-6026-8717-DAC1E04899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091F7B-BA95-67E1-431A-758163B544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0E292D-7C3B-D419-3E2B-FCF66EFC0183}"/>
              </a:ext>
            </a:extLst>
          </p:cNvPr>
          <p:cNvSpPr>
            <a:spLocks noGrp="1"/>
          </p:cNvSpPr>
          <p:nvPr>
            <p:ph type="dt" sz="half" idx="10"/>
          </p:nvPr>
        </p:nvSpPr>
        <p:spPr/>
        <p:txBody>
          <a:bodyPr/>
          <a:lstStyle/>
          <a:p>
            <a:fld id="{4AAFFF57-4BD1-44EA-8647-D0172158308C}" type="datetimeFigureOut">
              <a:rPr lang="en-GB" smtClean="0"/>
              <a:t>23/10/2025</a:t>
            </a:fld>
            <a:endParaRPr lang="en-GB"/>
          </a:p>
        </p:txBody>
      </p:sp>
      <p:sp>
        <p:nvSpPr>
          <p:cNvPr id="5" name="Footer Placeholder 4">
            <a:extLst>
              <a:ext uri="{FF2B5EF4-FFF2-40B4-BE49-F238E27FC236}">
                <a16:creationId xmlns:a16="http://schemas.microsoft.com/office/drawing/2014/main" id="{F1B91FB6-C8A6-2212-451E-A002D14165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6B4B39-CF79-D0C8-B9D8-CC695A15E0EE}"/>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231783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EC949-EE5A-B6E0-BE26-D23C9D1364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B7C7D4-E38D-24CB-B5B7-825C7AA68C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191EB-31E9-DF18-BAF0-04EF86FAAF83}"/>
              </a:ext>
            </a:extLst>
          </p:cNvPr>
          <p:cNvSpPr>
            <a:spLocks noGrp="1"/>
          </p:cNvSpPr>
          <p:nvPr>
            <p:ph type="dt" sz="half" idx="10"/>
          </p:nvPr>
        </p:nvSpPr>
        <p:spPr/>
        <p:txBody>
          <a:bodyPr/>
          <a:lstStyle/>
          <a:p>
            <a:fld id="{4AAFFF57-4BD1-44EA-8647-D0172158308C}" type="datetimeFigureOut">
              <a:rPr lang="en-GB" smtClean="0"/>
              <a:t>23/10/2025</a:t>
            </a:fld>
            <a:endParaRPr lang="en-GB"/>
          </a:p>
        </p:txBody>
      </p:sp>
      <p:sp>
        <p:nvSpPr>
          <p:cNvPr id="5" name="Footer Placeholder 4">
            <a:extLst>
              <a:ext uri="{FF2B5EF4-FFF2-40B4-BE49-F238E27FC236}">
                <a16:creationId xmlns:a16="http://schemas.microsoft.com/office/drawing/2014/main" id="{01D8A99B-9271-F5D6-4658-3140B75A09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3DE899-68D9-BBF7-BF0B-83A8EE5AE00A}"/>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411308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3749A-AEF6-A9B7-3F46-90F4F9A657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81ADCA-26F1-6CDA-9F23-2FA85CBBEA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A66156-C6AD-955A-1F94-1E4D19ADFC9C}"/>
              </a:ext>
            </a:extLst>
          </p:cNvPr>
          <p:cNvSpPr>
            <a:spLocks noGrp="1"/>
          </p:cNvSpPr>
          <p:nvPr>
            <p:ph type="dt" sz="half" idx="10"/>
          </p:nvPr>
        </p:nvSpPr>
        <p:spPr/>
        <p:txBody>
          <a:bodyPr/>
          <a:lstStyle/>
          <a:p>
            <a:fld id="{4AAFFF57-4BD1-44EA-8647-D0172158308C}" type="datetimeFigureOut">
              <a:rPr lang="en-GB" smtClean="0"/>
              <a:t>23/10/2025</a:t>
            </a:fld>
            <a:endParaRPr lang="en-GB"/>
          </a:p>
        </p:txBody>
      </p:sp>
      <p:sp>
        <p:nvSpPr>
          <p:cNvPr id="5" name="Footer Placeholder 4">
            <a:extLst>
              <a:ext uri="{FF2B5EF4-FFF2-40B4-BE49-F238E27FC236}">
                <a16:creationId xmlns:a16="http://schemas.microsoft.com/office/drawing/2014/main" id="{5F76CEBC-5F88-444F-3E96-137A7DC985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431716-852C-E2D1-9FFC-860CC160BE7F}"/>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429352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AFC0-28F6-37A6-5F69-35226C39DB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61165F-1F92-CED6-DF27-5697051991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AF0BE9-279F-7CBD-1C2C-BA9B5503FE4B}"/>
              </a:ext>
            </a:extLst>
          </p:cNvPr>
          <p:cNvSpPr>
            <a:spLocks noGrp="1"/>
          </p:cNvSpPr>
          <p:nvPr>
            <p:ph type="dt" sz="half" idx="10"/>
          </p:nvPr>
        </p:nvSpPr>
        <p:spPr/>
        <p:txBody>
          <a:bodyPr/>
          <a:lstStyle/>
          <a:p>
            <a:fld id="{4AAFFF57-4BD1-44EA-8647-D0172158308C}" type="datetimeFigureOut">
              <a:rPr lang="en-GB" smtClean="0"/>
              <a:t>23/10/2025</a:t>
            </a:fld>
            <a:endParaRPr lang="en-GB"/>
          </a:p>
        </p:txBody>
      </p:sp>
      <p:sp>
        <p:nvSpPr>
          <p:cNvPr id="5" name="Footer Placeholder 4">
            <a:extLst>
              <a:ext uri="{FF2B5EF4-FFF2-40B4-BE49-F238E27FC236}">
                <a16:creationId xmlns:a16="http://schemas.microsoft.com/office/drawing/2014/main" id="{0FD780FD-CC27-A4AE-ED26-67025C1D41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C62D51-41B3-A08F-010F-C618055824A0}"/>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4624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43F34-9EEB-AC00-D35D-50A30449C8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7CAF36-CE3E-8CC7-9F44-52A9F9C5D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57195F-F3E2-5667-6D7B-1E021BFF35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373C5D-7BA8-111C-89AF-8E919E4B415D}"/>
              </a:ext>
            </a:extLst>
          </p:cNvPr>
          <p:cNvSpPr>
            <a:spLocks noGrp="1"/>
          </p:cNvSpPr>
          <p:nvPr>
            <p:ph type="dt" sz="half" idx="10"/>
          </p:nvPr>
        </p:nvSpPr>
        <p:spPr/>
        <p:txBody>
          <a:bodyPr/>
          <a:lstStyle/>
          <a:p>
            <a:fld id="{4AAFFF57-4BD1-44EA-8647-D0172158308C}" type="datetimeFigureOut">
              <a:rPr lang="en-GB" smtClean="0"/>
              <a:t>23/10/2025</a:t>
            </a:fld>
            <a:endParaRPr lang="en-GB"/>
          </a:p>
        </p:txBody>
      </p:sp>
      <p:sp>
        <p:nvSpPr>
          <p:cNvPr id="6" name="Footer Placeholder 5">
            <a:extLst>
              <a:ext uri="{FF2B5EF4-FFF2-40B4-BE49-F238E27FC236}">
                <a16:creationId xmlns:a16="http://schemas.microsoft.com/office/drawing/2014/main" id="{4AC7776D-0821-76E3-4588-4FD9ABE0F8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B31944-983C-C6EC-764A-0F624ECCB3AF}"/>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89541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0F2F-E337-928F-4CBE-BB2FA65504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C02464-3118-4F91-BB1C-65FD2AC4B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F5AE76-44F5-1099-250C-959F437CE4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A41218-725B-5DB0-6B85-04B7C26EB7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CCD899-B13B-AD45-EB59-8F0BFF4ED6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0E4038-B739-2A30-A1F8-A38AB480A5D3}"/>
              </a:ext>
            </a:extLst>
          </p:cNvPr>
          <p:cNvSpPr>
            <a:spLocks noGrp="1"/>
          </p:cNvSpPr>
          <p:nvPr>
            <p:ph type="dt" sz="half" idx="10"/>
          </p:nvPr>
        </p:nvSpPr>
        <p:spPr/>
        <p:txBody>
          <a:bodyPr/>
          <a:lstStyle/>
          <a:p>
            <a:fld id="{4AAFFF57-4BD1-44EA-8647-D0172158308C}" type="datetimeFigureOut">
              <a:rPr lang="en-GB" smtClean="0"/>
              <a:t>23/10/2025</a:t>
            </a:fld>
            <a:endParaRPr lang="en-GB"/>
          </a:p>
        </p:txBody>
      </p:sp>
      <p:sp>
        <p:nvSpPr>
          <p:cNvPr id="8" name="Footer Placeholder 7">
            <a:extLst>
              <a:ext uri="{FF2B5EF4-FFF2-40B4-BE49-F238E27FC236}">
                <a16:creationId xmlns:a16="http://schemas.microsoft.com/office/drawing/2014/main" id="{94C62EFF-10BF-74E8-3A6B-9D3F1C66397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41C34F-17B9-938E-E337-42BAE467AF99}"/>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230890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1254-3166-6DC4-B30F-6D58891B8F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A79702-7B03-B017-14EE-913C74AB7ACE}"/>
              </a:ext>
            </a:extLst>
          </p:cNvPr>
          <p:cNvSpPr>
            <a:spLocks noGrp="1"/>
          </p:cNvSpPr>
          <p:nvPr>
            <p:ph type="dt" sz="half" idx="10"/>
          </p:nvPr>
        </p:nvSpPr>
        <p:spPr/>
        <p:txBody>
          <a:bodyPr/>
          <a:lstStyle/>
          <a:p>
            <a:fld id="{4AAFFF57-4BD1-44EA-8647-D0172158308C}" type="datetimeFigureOut">
              <a:rPr lang="en-GB" smtClean="0"/>
              <a:t>23/10/2025</a:t>
            </a:fld>
            <a:endParaRPr lang="en-GB"/>
          </a:p>
        </p:txBody>
      </p:sp>
      <p:sp>
        <p:nvSpPr>
          <p:cNvPr id="4" name="Footer Placeholder 3">
            <a:extLst>
              <a:ext uri="{FF2B5EF4-FFF2-40B4-BE49-F238E27FC236}">
                <a16:creationId xmlns:a16="http://schemas.microsoft.com/office/drawing/2014/main" id="{ABD3728E-D2BF-81CF-7644-D7976D9FEC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0C4BD7-7B7F-E67C-65B9-51A9E3911373}"/>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155880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C30679-B2D6-CF52-60EE-688D4EB1CCA7}"/>
              </a:ext>
            </a:extLst>
          </p:cNvPr>
          <p:cNvSpPr>
            <a:spLocks noGrp="1"/>
          </p:cNvSpPr>
          <p:nvPr>
            <p:ph type="dt" sz="half" idx="10"/>
          </p:nvPr>
        </p:nvSpPr>
        <p:spPr/>
        <p:txBody>
          <a:bodyPr/>
          <a:lstStyle/>
          <a:p>
            <a:fld id="{4AAFFF57-4BD1-44EA-8647-D0172158308C}" type="datetimeFigureOut">
              <a:rPr lang="en-GB" smtClean="0"/>
              <a:t>23/10/2025</a:t>
            </a:fld>
            <a:endParaRPr lang="en-GB"/>
          </a:p>
        </p:txBody>
      </p:sp>
      <p:sp>
        <p:nvSpPr>
          <p:cNvPr id="3" name="Footer Placeholder 2">
            <a:extLst>
              <a:ext uri="{FF2B5EF4-FFF2-40B4-BE49-F238E27FC236}">
                <a16:creationId xmlns:a16="http://schemas.microsoft.com/office/drawing/2014/main" id="{083DEBEE-63E5-959D-4531-1F5FB31340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AD1B4C-0A7A-09E0-C6E0-A6490B38C253}"/>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397280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9F82-5F26-E034-8AA2-7D2CDD96D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5DDF51-3B6D-16E5-A6CF-B99C214B50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DE450F-2B0B-F406-AB06-611B66AF0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BA46-8ECA-27AC-FCB2-9BBDE5B88CED}"/>
              </a:ext>
            </a:extLst>
          </p:cNvPr>
          <p:cNvSpPr>
            <a:spLocks noGrp="1"/>
          </p:cNvSpPr>
          <p:nvPr>
            <p:ph type="dt" sz="half" idx="10"/>
          </p:nvPr>
        </p:nvSpPr>
        <p:spPr/>
        <p:txBody>
          <a:bodyPr/>
          <a:lstStyle/>
          <a:p>
            <a:fld id="{4AAFFF57-4BD1-44EA-8647-D0172158308C}" type="datetimeFigureOut">
              <a:rPr lang="en-GB" smtClean="0"/>
              <a:t>23/10/2025</a:t>
            </a:fld>
            <a:endParaRPr lang="en-GB"/>
          </a:p>
        </p:txBody>
      </p:sp>
      <p:sp>
        <p:nvSpPr>
          <p:cNvPr id="6" name="Footer Placeholder 5">
            <a:extLst>
              <a:ext uri="{FF2B5EF4-FFF2-40B4-BE49-F238E27FC236}">
                <a16:creationId xmlns:a16="http://schemas.microsoft.com/office/drawing/2014/main" id="{6E5AEA93-D6E7-37D6-2346-B6C33B7F85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DA4803-B333-E4C0-0094-D2255C58E116}"/>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324233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492B-A376-6B3D-B6D9-4EE36C112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0B2AB73-796D-4261-C24B-D0EEEBDEF2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329613-6D96-83B7-94A3-1FB72A01C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ACC35-469A-3A46-BA26-4023F35E914C}"/>
              </a:ext>
            </a:extLst>
          </p:cNvPr>
          <p:cNvSpPr>
            <a:spLocks noGrp="1"/>
          </p:cNvSpPr>
          <p:nvPr>
            <p:ph type="dt" sz="half" idx="10"/>
          </p:nvPr>
        </p:nvSpPr>
        <p:spPr/>
        <p:txBody>
          <a:bodyPr/>
          <a:lstStyle/>
          <a:p>
            <a:fld id="{4AAFFF57-4BD1-44EA-8647-D0172158308C}" type="datetimeFigureOut">
              <a:rPr lang="en-GB" smtClean="0"/>
              <a:t>23/10/2025</a:t>
            </a:fld>
            <a:endParaRPr lang="en-GB"/>
          </a:p>
        </p:txBody>
      </p:sp>
      <p:sp>
        <p:nvSpPr>
          <p:cNvPr id="6" name="Footer Placeholder 5">
            <a:extLst>
              <a:ext uri="{FF2B5EF4-FFF2-40B4-BE49-F238E27FC236}">
                <a16:creationId xmlns:a16="http://schemas.microsoft.com/office/drawing/2014/main" id="{6AA351D3-6AFA-5E71-F95D-A11DAF7575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682B54-B758-4808-F256-DCAE4799E039}"/>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18661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237DFF-11E5-E2CB-806B-794BA30709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7D455-9384-4442-A769-14D0E37816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8F2B26-37EB-A7CF-639A-02753AC6A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AFFF57-4BD1-44EA-8647-D0172158308C}" type="datetimeFigureOut">
              <a:rPr lang="en-GB" smtClean="0"/>
              <a:t>23/10/2025</a:t>
            </a:fld>
            <a:endParaRPr lang="en-GB"/>
          </a:p>
        </p:txBody>
      </p:sp>
      <p:sp>
        <p:nvSpPr>
          <p:cNvPr id="5" name="Footer Placeholder 4">
            <a:extLst>
              <a:ext uri="{FF2B5EF4-FFF2-40B4-BE49-F238E27FC236}">
                <a16:creationId xmlns:a16="http://schemas.microsoft.com/office/drawing/2014/main" id="{C1C5CD1C-0C99-DDAE-BC09-23EC93BF45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DF90298-5062-8FBB-8DB2-A991BF1294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7DD2B3-F261-49A3-9DDB-482810E23CF4}" type="slidenum">
              <a:rPr lang="en-GB" smtClean="0"/>
              <a:t>‹#›</a:t>
            </a:fld>
            <a:endParaRPr lang="en-GB"/>
          </a:p>
        </p:txBody>
      </p:sp>
    </p:spTree>
    <p:extLst>
      <p:ext uri="{BB962C8B-B14F-4D97-AF65-F5344CB8AC3E}">
        <p14:creationId xmlns:p14="http://schemas.microsoft.com/office/powerpoint/2010/main" val="520624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0" y="1"/>
            <a:ext cx="12191980" cy="6857999"/>
          </a:xfrm>
          <a:prstGeom prst="rect">
            <a:avLst/>
          </a:prstGeom>
        </p:spPr>
      </p:pic>
      <p:pic>
        <p:nvPicPr>
          <p:cNvPr id="4" name="Picture 3">
            <a:extLst>
              <a:ext uri="{FF2B5EF4-FFF2-40B4-BE49-F238E27FC236}">
                <a16:creationId xmlns:a16="http://schemas.microsoft.com/office/drawing/2014/main" id="{84BD915A-CB8A-C25F-66A6-698F9AF722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0138" y="5545423"/>
            <a:ext cx="3968097" cy="1183853"/>
          </a:xfrm>
          <a:prstGeom prst="rect">
            <a:avLst/>
          </a:prstGeom>
          <a:noFill/>
          <a:ln>
            <a:noFill/>
          </a:ln>
        </p:spPr>
      </p:pic>
      <p:sp>
        <p:nvSpPr>
          <p:cNvPr id="2" name="Title 1">
            <a:extLst>
              <a:ext uri="{FF2B5EF4-FFF2-40B4-BE49-F238E27FC236}">
                <a16:creationId xmlns:a16="http://schemas.microsoft.com/office/drawing/2014/main" id="{03B42592-F323-A12A-3F8F-01BC03AACE05}"/>
              </a:ext>
            </a:extLst>
          </p:cNvPr>
          <p:cNvSpPr>
            <a:spLocks noGrp="1"/>
          </p:cNvSpPr>
          <p:nvPr>
            <p:ph type="ctrTitle"/>
          </p:nvPr>
        </p:nvSpPr>
        <p:spPr>
          <a:xfrm>
            <a:off x="3810000" y="657218"/>
            <a:ext cx="4572000" cy="2900518"/>
          </a:xfrm>
        </p:spPr>
        <p:txBody>
          <a:bodyPr>
            <a:normAutofit fontScale="90000"/>
          </a:bodyPr>
          <a:lstStyle/>
          <a:p>
            <a:r>
              <a:rPr lang="en-GB" dirty="0">
                <a:solidFill>
                  <a:srgbClr val="FFFFFF"/>
                </a:solidFill>
              </a:rPr>
              <a:t>LEADERSHIP AND ARTIFICIAL INTELIGENCE</a:t>
            </a:r>
          </a:p>
        </p:txBody>
      </p:sp>
      <p:sp>
        <p:nvSpPr>
          <p:cNvPr id="3" name="TextBox 2">
            <a:extLst>
              <a:ext uri="{FF2B5EF4-FFF2-40B4-BE49-F238E27FC236}">
                <a16:creationId xmlns:a16="http://schemas.microsoft.com/office/drawing/2014/main" id="{D79A509F-975A-C012-4EE1-0D94AD633EC7}"/>
              </a:ext>
            </a:extLst>
          </p:cNvPr>
          <p:cNvSpPr txBox="1"/>
          <p:nvPr/>
        </p:nvSpPr>
        <p:spPr>
          <a:xfrm>
            <a:off x="4768555" y="3997581"/>
            <a:ext cx="2392822" cy="408623"/>
          </a:xfrm>
          <a:prstGeom prst="roundRect">
            <a:avLst/>
          </a:prstGeom>
          <a:solidFill>
            <a:schemeClr val="bg1"/>
          </a:solidFill>
          <a:ln>
            <a:solidFill>
              <a:srgbClr val="00B0F0"/>
            </a:solidFill>
          </a:ln>
        </p:spPr>
        <p:txBody>
          <a:bodyPr wrap="square" rtlCol="0">
            <a:spAutoFit/>
          </a:bodyPr>
          <a:lstStyle/>
          <a:p>
            <a:pPr algn="ctr"/>
            <a:r>
              <a:rPr lang="en-GB" dirty="0"/>
              <a:t>FACILITATOR NOTES</a:t>
            </a:r>
          </a:p>
        </p:txBody>
      </p:sp>
      <p:pic>
        <p:nvPicPr>
          <p:cNvPr id="7" name="Picture 6" descr="A yellow and white text on a gray background&#10;&#10;AI-generated content may be incorrect.">
            <a:extLst>
              <a:ext uri="{FF2B5EF4-FFF2-40B4-BE49-F238E27FC236}">
                <a16:creationId xmlns:a16="http://schemas.microsoft.com/office/drawing/2014/main" id="{AEBEB2F5-7A27-9DBC-4A69-ECF2F3D817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063241"/>
            <a:ext cx="6358067" cy="794758"/>
          </a:xfrm>
          <a:prstGeom prst="rect">
            <a:avLst/>
          </a:prstGeom>
        </p:spPr>
      </p:pic>
      <p:sp>
        <p:nvSpPr>
          <p:cNvPr id="6" name="TextBox 5">
            <a:extLst>
              <a:ext uri="{FF2B5EF4-FFF2-40B4-BE49-F238E27FC236}">
                <a16:creationId xmlns:a16="http://schemas.microsoft.com/office/drawing/2014/main" id="{C11DD4D9-6022-4827-5838-74628673EBA5}"/>
              </a:ext>
            </a:extLst>
          </p:cNvPr>
          <p:cNvSpPr txBox="1"/>
          <p:nvPr/>
        </p:nvSpPr>
        <p:spPr>
          <a:xfrm>
            <a:off x="4768555" y="4687577"/>
            <a:ext cx="2392822" cy="715089"/>
          </a:xfrm>
          <a:prstGeom prst="roundRect">
            <a:avLst/>
          </a:prstGeom>
          <a:solidFill>
            <a:schemeClr val="bg1"/>
          </a:solidFill>
          <a:ln>
            <a:solidFill>
              <a:srgbClr val="00B0F0"/>
            </a:solidFill>
          </a:ln>
        </p:spPr>
        <p:txBody>
          <a:bodyPr wrap="square" rtlCol="0">
            <a:spAutoFit/>
          </a:bodyPr>
          <a:lstStyle/>
          <a:p>
            <a:pPr algn="ctr"/>
            <a:r>
              <a:rPr lang="en-GB" dirty="0"/>
              <a:t>Recommended the Facilitator Prints out </a:t>
            </a:r>
          </a:p>
        </p:txBody>
      </p:sp>
    </p:spTree>
    <p:extLst>
      <p:ext uri="{BB962C8B-B14F-4D97-AF65-F5344CB8AC3E}">
        <p14:creationId xmlns:p14="http://schemas.microsoft.com/office/powerpoint/2010/main" val="14528111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0" y="-89007"/>
            <a:ext cx="12191980" cy="7036012"/>
          </a:xfrm>
          <a:prstGeom prst="rect">
            <a:avLst/>
          </a:prstGeom>
        </p:spPr>
      </p:pic>
      <p:pic>
        <p:nvPicPr>
          <p:cNvPr id="4" name="Picture 3">
            <a:extLst>
              <a:ext uri="{FF2B5EF4-FFF2-40B4-BE49-F238E27FC236}">
                <a16:creationId xmlns:a16="http://schemas.microsoft.com/office/drawing/2014/main" id="{84BD915A-CB8A-C25F-66A6-698F9AF722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0138" y="5545423"/>
            <a:ext cx="3968097" cy="1183853"/>
          </a:xfrm>
          <a:prstGeom prst="rect">
            <a:avLst/>
          </a:prstGeom>
          <a:noFill/>
          <a:ln>
            <a:noFill/>
          </a:ln>
        </p:spPr>
      </p:pic>
      <p:sp>
        <p:nvSpPr>
          <p:cNvPr id="16" name="TextBox 15">
            <a:extLst>
              <a:ext uri="{FF2B5EF4-FFF2-40B4-BE49-F238E27FC236}">
                <a16:creationId xmlns:a16="http://schemas.microsoft.com/office/drawing/2014/main" id="{A614C5DA-C74A-4207-4FD7-80B233C41770}"/>
              </a:ext>
            </a:extLst>
          </p:cNvPr>
          <p:cNvSpPr txBox="1"/>
          <p:nvPr/>
        </p:nvSpPr>
        <p:spPr>
          <a:xfrm>
            <a:off x="1716992" y="1485853"/>
            <a:ext cx="9415329" cy="4188381"/>
          </a:xfrm>
          <a:prstGeom prst="roundRect">
            <a:avLst/>
          </a:prstGeom>
          <a:solidFill>
            <a:schemeClr val="bg1">
              <a:alpha val="60000"/>
            </a:schemeClr>
          </a:solidFill>
          <a:ln>
            <a:solidFill>
              <a:srgbClr val="00B0F0"/>
            </a:solidFill>
          </a:ln>
        </p:spPr>
        <p:txBody>
          <a:bodyPr wrap="square">
            <a:spAutoFit/>
          </a:bodyPr>
          <a:lstStyle/>
          <a:p>
            <a:r>
              <a:rPr lang="en-GB" sz="1050" b="1" dirty="0">
                <a:effectLst/>
                <a:latin typeface="Aptos" panose="020B0004020202020204" pitchFamily="34" charset="0"/>
                <a:ea typeface="Times New Roman" panose="02020603050405020304" pitchFamily="18" charset="0"/>
                <a:cs typeface="Aptos" panose="020B0004020202020204" pitchFamily="34" charset="0"/>
              </a:rPr>
              <a:t>Wrap-Up Discussion (5 minutes)</a:t>
            </a:r>
            <a:endParaRPr lang="en-GB" sz="1050" b="1" dirty="0">
              <a:effectLst/>
              <a:latin typeface="Aptos" panose="020B0004020202020204" pitchFamily="34" charset="0"/>
              <a:ea typeface="Aptos" panose="020B0004020202020204" pitchFamily="34" charset="0"/>
              <a:cs typeface="Aptos" panose="020B0004020202020204" pitchFamily="34" charset="0"/>
            </a:endParaRPr>
          </a:p>
          <a:p>
            <a:r>
              <a:rPr lang="en-GB" sz="1050" dirty="0">
                <a:effectLst/>
                <a:latin typeface="Aptos" panose="020B0004020202020204" pitchFamily="34" charset="0"/>
                <a:ea typeface="Aptos" panose="020B0004020202020204" pitchFamily="34" charset="0"/>
                <a:cs typeface="Aptos" panose="020B0004020202020204" pitchFamily="34" charset="0"/>
              </a:rPr>
              <a:t> </a:t>
            </a:r>
          </a:p>
          <a:p>
            <a:r>
              <a:rPr lang="en-GB" sz="1050" b="1" dirty="0">
                <a:effectLst/>
                <a:latin typeface="Aptos" panose="020B0004020202020204" pitchFamily="34" charset="0"/>
                <a:ea typeface="Aptos" panose="020B0004020202020204" pitchFamily="34" charset="0"/>
                <a:cs typeface="Aptos" panose="020B0004020202020204" pitchFamily="34" charset="0"/>
              </a:rPr>
              <a:t>Compare group decisions:</a:t>
            </a:r>
            <a:endParaRPr lang="en-GB" sz="105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050" dirty="0">
                <a:effectLst/>
                <a:latin typeface="Aptos" panose="020B0004020202020204" pitchFamily="34" charset="0"/>
                <a:ea typeface="Aptos" panose="020B0004020202020204" pitchFamily="34" charset="0"/>
                <a:cs typeface="Aptos" panose="020B0004020202020204" pitchFamily="34" charset="0"/>
              </a:rPr>
              <a:t>Were choices consistent across groups, or did they diverge? Why?</a:t>
            </a:r>
          </a:p>
          <a:p>
            <a:pPr marL="342900" lvl="0" indent="-342900">
              <a:buSzPts val="1000"/>
              <a:buFont typeface="Symbol" panose="05050102010706020507" pitchFamily="18" charset="2"/>
              <a:buChar char=""/>
              <a:tabLst>
                <a:tab pos="457200" algn="l"/>
              </a:tabLst>
            </a:pPr>
            <a:r>
              <a:rPr lang="en-GB" sz="1050" dirty="0">
                <a:effectLst/>
                <a:latin typeface="Aptos" panose="020B0004020202020204" pitchFamily="34" charset="0"/>
                <a:ea typeface="Aptos" panose="020B0004020202020204" pitchFamily="34" charset="0"/>
                <a:cs typeface="Aptos" panose="020B0004020202020204" pitchFamily="34" charset="0"/>
              </a:rPr>
              <a:t>What values or instincts shaped those decisions?</a:t>
            </a:r>
          </a:p>
          <a:p>
            <a:r>
              <a:rPr lang="en-GB" sz="1050" dirty="0">
                <a:effectLst/>
                <a:latin typeface="Aptos" panose="020B0004020202020204" pitchFamily="34" charset="0"/>
                <a:ea typeface="Aptos" panose="020B0004020202020204" pitchFamily="34" charset="0"/>
                <a:cs typeface="Aptos" panose="020B0004020202020204" pitchFamily="34" charset="0"/>
              </a:rPr>
              <a:t> </a:t>
            </a:r>
          </a:p>
          <a:p>
            <a:r>
              <a:rPr lang="en-GB" sz="1050" b="1" dirty="0">
                <a:effectLst/>
                <a:latin typeface="Aptos" panose="020B0004020202020204" pitchFamily="34" charset="0"/>
                <a:ea typeface="Aptos" panose="020B0004020202020204" pitchFamily="34" charset="0"/>
                <a:cs typeface="Aptos" panose="020B0004020202020204" pitchFamily="34" charset="0"/>
              </a:rPr>
              <a:t>Leadership Points to Draw Out:</a:t>
            </a:r>
            <a:endParaRPr lang="en-GB" sz="105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050" b="1" dirty="0">
                <a:effectLst/>
                <a:latin typeface="Aptos" panose="020B0004020202020204" pitchFamily="34" charset="0"/>
                <a:ea typeface="Aptos" panose="020B0004020202020204" pitchFamily="34" charset="0"/>
                <a:cs typeface="Aptos" panose="020B0004020202020204" pitchFamily="34" charset="0"/>
              </a:rPr>
              <a:t>Accountability:</a:t>
            </a:r>
            <a:r>
              <a:rPr lang="en-GB" sz="1050" dirty="0">
                <a:effectLst/>
                <a:latin typeface="Aptos" panose="020B0004020202020204" pitchFamily="34" charset="0"/>
                <a:ea typeface="Aptos" panose="020B0004020202020204" pitchFamily="34" charset="0"/>
                <a:cs typeface="Aptos" panose="020B0004020202020204" pitchFamily="34" charset="0"/>
              </a:rPr>
              <a:t> Leaders must own outcomes of AI-influenced decisions — responsibility cannot be delegated to technology.</a:t>
            </a:r>
          </a:p>
          <a:p>
            <a:pPr marL="342900" lvl="0" indent="-342900">
              <a:buSzPts val="1000"/>
              <a:buFont typeface="Symbol" panose="05050102010706020507" pitchFamily="18" charset="2"/>
              <a:buChar char=""/>
              <a:tabLst>
                <a:tab pos="457200" algn="l"/>
              </a:tabLst>
            </a:pPr>
            <a:r>
              <a:rPr lang="en-GB" sz="1050" b="1" dirty="0">
                <a:effectLst/>
                <a:latin typeface="Aptos" panose="020B0004020202020204" pitchFamily="34" charset="0"/>
                <a:ea typeface="Aptos" panose="020B0004020202020204" pitchFamily="34" charset="0"/>
                <a:cs typeface="Aptos" panose="020B0004020202020204" pitchFamily="34" charset="0"/>
              </a:rPr>
              <a:t>Moral Courage:</a:t>
            </a:r>
            <a:r>
              <a:rPr lang="en-GB" sz="1050" dirty="0">
                <a:effectLst/>
                <a:latin typeface="Aptos" panose="020B0004020202020204" pitchFamily="34" charset="0"/>
                <a:ea typeface="Aptos" panose="020B0004020202020204" pitchFamily="34" charset="0"/>
                <a:cs typeface="Aptos" panose="020B0004020202020204" pitchFamily="34" charset="0"/>
              </a:rPr>
              <a:t> Sometimes the “slower” or riskier path may be the right one if it aligns with values and protects civilians.</a:t>
            </a:r>
          </a:p>
          <a:p>
            <a:pPr marL="342900" lvl="0" indent="-342900">
              <a:buSzPts val="1000"/>
              <a:buFont typeface="Symbol" panose="05050102010706020507" pitchFamily="18" charset="2"/>
              <a:buChar char=""/>
              <a:tabLst>
                <a:tab pos="457200" algn="l"/>
              </a:tabLst>
            </a:pPr>
            <a:r>
              <a:rPr lang="en-GB" sz="1050" b="1" dirty="0">
                <a:effectLst/>
                <a:latin typeface="Aptos" panose="020B0004020202020204" pitchFamily="34" charset="0"/>
                <a:ea typeface="Aptos" panose="020B0004020202020204" pitchFamily="34" charset="0"/>
                <a:cs typeface="Aptos" panose="020B0004020202020204" pitchFamily="34" charset="0"/>
              </a:rPr>
              <a:t>Trust:</a:t>
            </a:r>
            <a:r>
              <a:rPr lang="en-GB" sz="1050" dirty="0">
                <a:effectLst/>
                <a:latin typeface="Aptos" panose="020B0004020202020204" pitchFamily="34" charset="0"/>
                <a:ea typeface="Aptos" panose="020B0004020202020204" pitchFamily="34" charset="0"/>
                <a:cs typeface="Aptos" panose="020B0004020202020204" pitchFamily="34" charset="0"/>
              </a:rPr>
              <a:t> Soldiers need to trust both the technology </a:t>
            </a:r>
            <a:r>
              <a:rPr lang="en-GB" sz="1050" i="1" dirty="0">
                <a:effectLst/>
                <a:latin typeface="Aptos" panose="020B0004020202020204" pitchFamily="34" charset="0"/>
                <a:ea typeface="Aptos" panose="020B0004020202020204" pitchFamily="34" charset="0"/>
                <a:cs typeface="Aptos" panose="020B0004020202020204" pitchFamily="34" charset="0"/>
              </a:rPr>
              <a:t>and</a:t>
            </a:r>
            <a:r>
              <a:rPr lang="en-GB" sz="1050" dirty="0">
                <a:effectLst/>
                <a:latin typeface="Aptos" panose="020B0004020202020204" pitchFamily="34" charset="0"/>
                <a:ea typeface="Aptos" panose="020B0004020202020204" pitchFamily="34" charset="0"/>
                <a:cs typeface="Aptos" panose="020B0004020202020204" pitchFamily="34" charset="0"/>
              </a:rPr>
              <a:t> their leaders. How do leaders earn and keep that trust?</a:t>
            </a:r>
          </a:p>
          <a:p>
            <a:pPr marL="342900" lvl="0" indent="-342900">
              <a:buSzPts val="1000"/>
              <a:buFont typeface="Symbol" panose="05050102010706020507" pitchFamily="18" charset="2"/>
              <a:buChar char=""/>
              <a:tabLst>
                <a:tab pos="457200" algn="l"/>
              </a:tabLst>
            </a:pPr>
            <a:r>
              <a:rPr lang="en-GB" sz="1050" b="1" dirty="0">
                <a:effectLst/>
                <a:latin typeface="Aptos" panose="020B0004020202020204" pitchFamily="34" charset="0"/>
                <a:ea typeface="Aptos" panose="020B0004020202020204" pitchFamily="34" charset="0"/>
                <a:cs typeface="Aptos" panose="020B0004020202020204" pitchFamily="34" charset="0"/>
              </a:rPr>
              <a:t>Communication:</a:t>
            </a:r>
            <a:r>
              <a:rPr lang="en-GB" sz="1050" dirty="0">
                <a:effectLst/>
                <a:latin typeface="Aptos" panose="020B0004020202020204" pitchFamily="34" charset="0"/>
                <a:ea typeface="Aptos" panose="020B0004020202020204" pitchFamily="34" charset="0"/>
                <a:cs typeface="Aptos" panose="020B0004020202020204" pitchFamily="34" charset="0"/>
              </a:rPr>
              <a:t> Clear, honest communication is vital to maintain morale in the face of propaganda and doubt.</a:t>
            </a:r>
          </a:p>
          <a:p>
            <a:pPr marL="342900" lvl="0" indent="-342900">
              <a:buSzPts val="1000"/>
              <a:buFont typeface="Symbol" panose="05050102010706020507" pitchFamily="18" charset="2"/>
              <a:buChar char=""/>
              <a:tabLst>
                <a:tab pos="457200" algn="l"/>
              </a:tabLst>
            </a:pPr>
            <a:r>
              <a:rPr lang="en-GB" sz="1050" b="1" dirty="0">
                <a:effectLst/>
                <a:latin typeface="Aptos" panose="020B0004020202020204" pitchFamily="34" charset="0"/>
                <a:ea typeface="Aptos" panose="020B0004020202020204" pitchFamily="34" charset="0"/>
                <a:cs typeface="Aptos" panose="020B0004020202020204" pitchFamily="34" charset="0"/>
              </a:rPr>
              <a:t>Judgement Under Uncertainty:</a:t>
            </a:r>
            <a:r>
              <a:rPr lang="en-GB" sz="1050" dirty="0">
                <a:effectLst/>
                <a:latin typeface="Aptos" panose="020B0004020202020204" pitchFamily="34" charset="0"/>
                <a:ea typeface="Aptos" panose="020B0004020202020204" pitchFamily="34" charset="0"/>
                <a:cs typeface="Aptos" panose="020B0004020202020204" pitchFamily="34" charset="0"/>
              </a:rPr>
              <a:t> AI may provide probabilities, not certainties. Leadership is about deciding when information is incomplete or ambiguous.</a:t>
            </a:r>
          </a:p>
          <a:p>
            <a:pPr marL="342900" lvl="0" indent="-342900">
              <a:buSzPts val="1000"/>
              <a:buFont typeface="Symbol" panose="05050102010706020507" pitchFamily="18" charset="2"/>
              <a:buChar char=""/>
              <a:tabLst>
                <a:tab pos="457200" algn="l"/>
              </a:tabLst>
            </a:pPr>
            <a:r>
              <a:rPr lang="en-GB" sz="1050" b="1" dirty="0">
                <a:effectLst/>
                <a:latin typeface="Aptos" panose="020B0004020202020204" pitchFamily="34" charset="0"/>
                <a:ea typeface="Aptos" panose="020B0004020202020204" pitchFamily="34" charset="0"/>
                <a:cs typeface="Aptos" panose="020B0004020202020204" pitchFamily="34" charset="0"/>
              </a:rPr>
              <a:t>Tempo vs. Values:</a:t>
            </a:r>
            <a:r>
              <a:rPr lang="en-GB" sz="1050" dirty="0">
                <a:effectLst/>
                <a:latin typeface="Aptos" panose="020B0004020202020204" pitchFamily="34" charset="0"/>
                <a:ea typeface="Aptos" panose="020B0004020202020204" pitchFamily="34" charset="0"/>
                <a:cs typeface="Aptos" panose="020B0004020202020204" pitchFamily="34" charset="0"/>
              </a:rPr>
              <a:t> Leaders must balance the pressure for rapid action with the obligation to uphold ethics and the Laws of Armed Conflict.</a:t>
            </a:r>
          </a:p>
          <a:p>
            <a:pPr marL="342900" lvl="0" indent="-342900">
              <a:buSzPts val="1000"/>
              <a:buFont typeface="Symbol" panose="05050102010706020507" pitchFamily="18" charset="2"/>
              <a:buChar char=""/>
              <a:tabLst>
                <a:tab pos="457200" algn="l"/>
              </a:tabLst>
            </a:pPr>
            <a:r>
              <a:rPr lang="en-GB" sz="1050" b="1" dirty="0">
                <a:effectLst/>
                <a:latin typeface="Aptos" panose="020B0004020202020204" pitchFamily="34" charset="0"/>
                <a:ea typeface="Aptos" panose="020B0004020202020204" pitchFamily="34" charset="0"/>
                <a:cs typeface="Aptos" panose="020B0004020202020204" pitchFamily="34" charset="0"/>
              </a:rPr>
              <a:t>Human Element:</a:t>
            </a:r>
            <a:r>
              <a:rPr lang="en-GB" sz="1050" dirty="0">
                <a:effectLst/>
                <a:latin typeface="Aptos" panose="020B0004020202020204" pitchFamily="34" charset="0"/>
                <a:ea typeface="Aptos" panose="020B0004020202020204" pitchFamily="34" charset="0"/>
                <a:cs typeface="Aptos" panose="020B0004020202020204" pitchFamily="34" charset="0"/>
              </a:rPr>
              <a:t> AI can provide data and speed, but leaders provide context, empathy, and moral guidance — things a machine cannot replicate.</a:t>
            </a:r>
          </a:p>
          <a:p>
            <a:pPr marL="342900" lvl="0" indent="-342900">
              <a:buSzPts val="1000"/>
              <a:buFont typeface="Symbol" panose="05050102010706020507" pitchFamily="18" charset="2"/>
              <a:buChar char=""/>
              <a:tabLst>
                <a:tab pos="457200" algn="l"/>
              </a:tabLst>
            </a:pPr>
            <a:r>
              <a:rPr lang="en-GB" sz="1050" b="1" dirty="0">
                <a:effectLst/>
                <a:latin typeface="Aptos" panose="020B0004020202020204" pitchFamily="34" charset="0"/>
                <a:ea typeface="Aptos" panose="020B0004020202020204" pitchFamily="34" charset="0"/>
                <a:cs typeface="Aptos" panose="020B0004020202020204" pitchFamily="34" charset="0"/>
              </a:rPr>
              <a:t>Future Skills:</a:t>
            </a:r>
            <a:r>
              <a:rPr lang="en-GB" sz="1050" dirty="0">
                <a:effectLst/>
                <a:latin typeface="Aptos" panose="020B0004020202020204" pitchFamily="34" charset="0"/>
                <a:ea typeface="Aptos" panose="020B0004020202020204" pitchFamily="34" charset="0"/>
                <a:cs typeface="Aptos" panose="020B0004020202020204" pitchFamily="34" charset="0"/>
              </a:rPr>
              <a:t> Leaders will need digital literacy, ethical reasoning, and the ability to integrate AI tools without losing the “human touch.”</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b="1" dirty="0">
                <a:effectLst/>
                <a:latin typeface="Aptos" panose="020B0004020202020204" pitchFamily="34" charset="0"/>
                <a:ea typeface="Aptos" panose="020B0004020202020204" pitchFamily="34" charset="0"/>
                <a:cs typeface="Aptos" panose="020B0004020202020204" pitchFamily="34" charset="0"/>
              </a:rPr>
              <a:t>Concluding line for facilitator:</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“AI won’t replace leadership — it will redefine it. The challenge for future leaders is to harness its strengths without surrendering the core </a:t>
            </a:r>
          </a:p>
        </p:txBody>
      </p:sp>
      <p:sp>
        <p:nvSpPr>
          <p:cNvPr id="17" name="TextBox 16">
            <a:extLst>
              <a:ext uri="{FF2B5EF4-FFF2-40B4-BE49-F238E27FC236}">
                <a16:creationId xmlns:a16="http://schemas.microsoft.com/office/drawing/2014/main" id="{CCF544A6-EECA-3C14-8DBD-061835E988D4}"/>
              </a:ext>
            </a:extLst>
          </p:cNvPr>
          <p:cNvSpPr txBox="1"/>
          <p:nvPr/>
        </p:nvSpPr>
        <p:spPr>
          <a:xfrm>
            <a:off x="281991" y="45553"/>
            <a:ext cx="2358659" cy="1328023"/>
          </a:xfrm>
          <a:prstGeom prst="roundRect">
            <a:avLst/>
          </a:prstGeom>
          <a:solidFill>
            <a:schemeClr val="bg1">
              <a:lumMod val="95000"/>
              <a:lumOff val="5000"/>
              <a:alpha val="58000"/>
            </a:schemeClr>
          </a:solidFill>
          <a:ln>
            <a:solidFill>
              <a:srgbClr val="00B0F0"/>
            </a:solidFill>
          </a:ln>
        </p:spPr>
        <p:txBody>
          <a:bodyPr wrap="square">
            <a:spAutoFit/>
          </a:bodyPr>
          <a:lstStyle/>
          <a:p>
            <a:r>
              <a:rPr lang="en-GB" sz="18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Facilitator Notes </a:t>
            </a:r>
            <a:r>
              <a:rPr lang="en-GB" sz="1800" b="1" dirty="0">
                <a:effectLst/>
                <a:latin typeface="Aptos" panose="020B0004020202020204" pitchFamily="34" charset="0"/>
                <a:ea typeface="Times New Roman" panose="02020603050405020304" pitchFamily="18" charset="0"/>
                <a:cs typeface="Aptos" panose="020B0004020202020204" pitchFamily="34" charset="0"/>
              </a:rPr>
              <a:t>– AI and Leadership in Modern Conflict </a:t>
            </a:r>
            <a:r>
              <a:rPr lang="en-GB" sz="18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Sheet 2</a:t>
            </a:r>
            <a:endParaRPr lang="en-GB" sz="1800" b="1" dirty="0">
              <a:solidFill>
                <a:srgbClr val="FFFF00"/>
              </a:solidFill>
              <a:effectLst/>
              <a:latin typeface="Aptos" panose="020B0004020202020204" pitchFamily="34" charset="0"/>
              <a:ea typeface="Aptos" panose="020B0004020202020204" pitchFamily="34" charset="0"/>
              <a:cs typeface="Aptos" panose="020B0004020202020204" pitchFamily="34" charset="0"/>
            </a:endParaRPr>
          </a:p>
        </p:txBody>
      </p:sp>
      <p:pic>
        <p:nvPicPr>
          <p:cNvPr id="2" name="Picture 1" descr="A yellow and white text on a gray background&#10;&#10;AI-generated content may be incorrect.">
            <a:extLst>
              <a:ext uri="{FF2B5EF4-FFF2-40B4-BE49-F238E27FC236}">
                <a16:creationId xmlns:a16="http://schemas.microsoft.com/office/drawing/2014/main" id="{A773BF75-A4A8-F17A-2D13-11568D3E1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182357"/>
            <a:ext cx="5405140" cy="675642"/>
          </a:xfrm>
          <a:prstGeom prst="rect">
            <a:avLst/>
          </a:prstGeom>
        </p:spPr>
      </p:pic>
    </p:spTree>
    <p:extLst>
      <p:ext uri="{BB962C8B-B14F-4D97-AF65-F5344CB8AC3E}">
        <p14:creationId xmlns:p14="http://schemas.microsoft.com/office/powerpoint/2010/main" val="294100126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t="15730"/>
          <a:stretch>
            <a:fillRect/>
          </a:stretch>
        </p:blipFill>
        <p:spPr>
          <a:xfrm>
            <a:off x="20" y="2294"/>
            <a:ext cx="12191980" cy="6857999"/>
          </a:xfrm>
          <a:prstGeom prst="rect">
            <a:avLst/>
          </a:prstGeom>
          <a:ln>
            <a:solidFill>
              <a:srgbClr val="0070C0"/>
            </a:solidFill>
          </a:ln>
        </p:spPr>
      </p:pic>
      <p:pic>
        <p:nvPicPr>
          <p:cNvPr id="4" name="Picture 3">
            <a:extLst>
              <a:ext uri="{FF2B5EF4-FFF2-40B4-BE49-F238E27FC236}">
                <a16:creationId xmlns:a16="http://schemas.microsoft.com/office/drawing/2014/main" id="{84BD915A-CB8A-C25F-66A6-698F9AF722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38269" y="5936326"/>
            <a:ext cx="2797058" cy="834482"/>
          </a:xfrm>
          <a:prstGeom prst="rect">
            <a:avLst/>
          </a:prstGeom>
          <a:noFill/>
          <a:ln>
            <a:noFill/>
          </a:ln>
        </p:spPr>
      </p:pic>
      <p:grpSp>
        <p:nvGrpSpPr>
          <p:cNvPr id="13" name="Group 12">
            <a:extLst>
              <a:ext uri="{FF2B5EF4-FFF2-40B4-BE49-F238E27FC236}">
                <a16:creationId xmlns:a16="http://schemas.microsoft.com/office/drawing/2014/main" id="{7862EECA-AB28-F8EF-F1CC-518FA11E3F5E}"/>
              </a:ext>
            </a:extLst>
          </p:cNvPr>
          <p:cNvGrpSpPr/>
          <p:nvPr/>
        </p:nvGrpSpPr>
        <p:grpSpPr>
          <a:xfrm>
            <a:off x="355903" y="617959"/>
            <a:ext cx="4774433" cy="5318367"/>
            <a:chOff x="520581" y="1195436"/>
            <a:chExt cx="4774433" cy="5318367"/>
          </a:xfrm>
          <a:solidFill>
            <a:schemeClr val="bg1">
              <a:alpha val="60000"/>
            </a:schemeClr>
          </a:solidFill>
        </p:grpSpPr>
        <p:sp>
          <p:nvSpPr>
            <p:cNvPr id="14" name="Rectangle: Rounded Corners 13">
              <a:extLst>
                <a:ext uri="{FF2B5EF4-FFF2-40B4-BE49-F238E27FC236}">
                  <a16:creationId xmlns:a16="http://schemas.microsoft.com/office/drawing/2014/main" id="{A5BBDEB5-7C78-0606-7DF4-EB6B341D78AA}"/>
                </a:ext>
              </a:extLst>
            </p:cNvPr>
            <p:cNvSpPr/>
            <p:nvPr/>
          </p:nvSpPr>
          <p:spPr>
            <a:xfrm>
              <a:off x="520581" y="1195436"/>
              <a:ext cx="4774433" cy="5318367"/>
            </a:xfrm>
            <a:prstGeom prst="roundRect">
              <a:avLst>
                <a:gd name="adj" fmla="val 6928"/>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a:solidFill>
                    <a:schemeClr val="tx1"/>
                  </a:solidFill>
                  <a:latin typeface="Arial" panose="020B0604020202020204" pitchFamily="34" charset="0"/>
                  <a:cs typeface="Arial" panose="020B0604020202020204" pitchFamily="34" charset="0"/>
                </a:rPr>
                <a:t>	</a:t>
              </a:r>
            </a:p>
            <a:p>
              <a:r>
                <a:rPr lang="en-GB" sz="1600" b="1">
                  <a:solidFill>
                    <a:schemeClr val="tx1"/>
                  </a:solidFill>
                  <a:latin typeface="Arial" panose="020B0604020202020204" pitchFamily="34" charset="0"/>
                  <a:cs typeface="Arial" panose="020B0604020202020204" pitchFamily="34" charset="0"/>
                </a:rPr>
                <a:t>	</a:t>
              </a:r>
              <a:endParaRPr lang="en-GB">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C8425DA-0CCC-6A81-8039-8B469CDF09D8}"/>
                </a:ext>
              </a:extLst>
            </p:cNvPr>
            <p:cNvPicPr>
              <a:picLocks noChangeAspect="1"/>
            </p:cNvPicPr>
            <p:nvPr/>
          </p:nvPicPr>
          <p:blipFill>
            <a:blip r:embed="rId5"/>
            <a:stretch>
              <a:fillRect/>
            </a:stretch>
          </p:blipFill>
          <p:spPr>
            <a:xfrm>
              <a:off x="752871" y="1781641"/>
              <a:ext cx="802795" cy="802795"/>
            </a:xfrm>
            <a:prstGeom prst="rect">
              <a:avLst/>
            </a:prstGeom>
            <a:grpFill/>
            <a:ln w="3175">
              <a:solidFill>
                <a:srgbClr val="00B0F0"/>
              </a:solidFill>
            </a:ln>
          </p:spPr>
        </p:pic>
        <p:pic>
          <p:nvPicPr>
            <p:cNvPr id="16" name="Picture 15">
              <a:extLst>
                <a:ext uri="{FF2B5EF4-FFF2-40B4-BE49-F238E27FC236}">
                  <a16:creationId xmlns:a16="http://schemas.microsoft.com/office/drawing/2014/main" id="{0BF74365-64F3-C9AC-EC2A-ADF68BA844F4}"/>
                </a:ext>
              </a:extLst>
            </p:cNvPr>
            <p:cNvPicPr>
              <a:picLocks noChangeAspect="1"/>
            </p:cNvPicPr>
            <p:nvPr/>
          </p:nvPicPr>
          <p:blipFill>
            <a:blip r:embed="rId6"/>
            <a:stretch>
              <a:fillRect/>
            </a:stretch>
          </p:blipFill>
          <p:spPr>
            <a:xfrm>
              <a:off x="767939" y="3425113"/>
              <a:ext cx="802796" cy="802796"/>
            </a:xfrm>
            <a:prstGeom prst="rect">
              <a:avLst/>
            </a:prstGeom>
            <a:grpFill/>
            <a:ln w="3175">
              <a:solidFill>
                <a:srgbClr val="00B0F0"/>
              </a:solidFill>
            </a:ln>
          </p:spPr>
        </p:pic>
        <p:pic>
          <p:nvPicPr>
            <p:cNvPr id="17" name="Picture 16">
              <a:extLst>
                <a:ext uri="{FF2B5EF4-FFF2-40B4-BE49-F238E27FC236}">
                  <a16:creationId xmlns:a16="http://schemas.microsoft.com/office/drawing/2014/main" id="{7F66E023-4F2F-4076-FF46-E78A52F574FA}"/>
                </a:ext>
              </a:extLst>
            </p:cNvPr>
            <p:cNvPicPr>
              <a:picLocks noChangeAspect="1"/>
            </p:cNvPicPr>
            <p:nvPr/>
          </p:nvPicPr>
          <p:blipFill>
            <a:blip r:embed="rId7"/>
            <a:stretch>
              <a:fillRect/>
            </a:stretch>
          </p:blipFill>
          <p:spPr>
            <a:xfrm>
              <a:off x="712097" y="4608836"/>
              <a:ext cx="914479" cy="914479"/>
            </a:xfrm>
            <a:prstGeom prst="rect">
              <a:avLst/>
            </a:prstGeom>
            <a:grpFill/>
            <a:ln w="3175">
              <a:solidFill>
                <a:srgbClr val="00B0F0"/>
              </a:solidFill>
            </a:ln>
          </p:spPr>
        </p:pic>
      </p:grpSp>
      <p:sp>
        <p:nvSpPr>
          <p:cNvPr id="18" name="Rectangle: Rounded Corners 17">
            <a:extLst>
              <a:ext uri="{FF2B5EF4-FFF2-40B4-BE49-F238E27FC236}">
                <a16:creationId xmlns:a16="http://schemas.microsoft.com/office/drawing/2014/main" id="{25637003-F2CC-74A7-F3B5-47E80B4EBA9A}"/>
              </a:ext>
            </a:extLst>
          </p:cNvPr>
          <p:cNvSpPr/>
          <p:nvPr/>
        </p:nvSpPr>
        <p:spPr>
          <a:xfrm>
            <a:off x="5739774" y="589850"/>
            <a:ext cx="5967944" cy="5259285"/>
          </a:xfrm>
          <a:prstGeom prst="roundRect">
            <a:avLst>
              <a:gd name="adj" fmla="val 6928"/>
            </a:avLst>
          </a:prstGeom>
          <a:solidFill>
            <a:schemeClr val="bg1">
              <a:lumMod val="95000"/>
              <a:lumOff val="5000"/>
              <a:alpha val="6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2000" b="1" dirty="0">
                <a:solidFill>
                  <a:schemeClr val="tx1"/>
                </a:solidFill>
                <a:latin typeface="Arial"/>
                <a:cs typeface="Arial"/>
              </a:rPr>
              <a:t>Exercise summary </a:t>
            </a:r>
          </a:p>
          <a:p>
            <a:pPr lvl="2"/>
            <a:endParaRPr lang="en-GB"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solidFill>
                  <a:srgbClr val="F9C400"/>
                </a:solidFill>
                <a:latin typeface="Arial"/>
                <a:cs typeface="Arial"/>
              </a:rPr>
              <a:t>Step 1 (5 mins): </a:t>
            </a:r>
            <a:r>
              <a:rPr lang="en-GB" sz="1600" b="1" dirty="0">
                <a:solidFill>
                  <a:schemeClr val="tx1"/>
                </a:solidFill>
                <a:latin typeface="Arial"/>
                <a:cs typeface="Arial"/>
              </a:rPr>
              <a:t>Introduce debate topic </a:t>
            </a:r>
            <a:r>
              <a:rPr lang="en-GB" sz="1600" dirty="0">
                <a:solidFill>
                  <a:schemeClr val="tx1"/>
                </a:solidFill>
                <a:latin typeface="Arial"/>
                <a:cs typeface="Arial"/>
              </a:rPr>
              <a:t>to participants. </a:t>
            </a:r>
            <a:r>
              <a:rPr lang="en-GB" sz="1600" b="1" dirty="0">
                <a:solidFill>
                  <a:schemeClr val="tx1"/>
                </a:solidFill>
                <a:latin typeface="Arial"/>
                <a:cs typeface="Arial"/>
              </a:rPr>
              <a:t>Decide who will debate and who will spectate.</a:t>
            </a:r>
          </a:p>
          <a:p>
            <a:pPr marL="285750" indent="-285750">
              <a:buFont typeface="Arial" panose="020B0604020202020204" pitchFamily="34" charset="0"/>
              <a:buChar char="•"/>
            </a:pPr>
            <a:endParaRPr lang="en-GB" sz="1600" b="1" dirty="0">
              <a:solidFill>
                <a:srgbClr val="F9C400"/>
              </a:solidFill>
              <a:latin typeface="Arial"/>
              <a:cs typeface="Arial"/>
            </a:endParaRPr>
          </a:p>
          <a:p>
            <a:pPr marL="285750" indent="-285750">
              <a:buFont typeface="Arial" panose="020B0604020202020204" pitchFamily="34" charset="0"/>
              <a:buChar char="•"/>
            </a:pPr>
            <a:r>
              <a:rPr lang="en-GB" sz="1600" b="1" dirty="0">
                <a:solidFill>
                  <a:srgbClr val="F9C400"/>
                </a:solidFill>
                <a:latin typeface="Arial"/>
                <a:cs typeface="Arial"/>
              </a:rPr>
              <a:t>Step 2 (10 mins):</a:t>
            </a:r>
            <a:r>
              <a:rPr lang="en-GB" sz="1600" b="1" dirty="0">
                <a:solidFill>
                  <a:srgbClr val="EAB200"/>
                </a:solidFill>
                <a:latin typeface="Arial"/>
                <a:cs typeface="Arial"/>
              </a:rPr>
              <a:t> </a:t>
            </a:r>
            <a:r>
              <a:rPr lang="en-GB" sz="1600" dirty="0">
                <a:solidFill>
                  <a:schemeClr val="tx1"/>
                </a:solidFill>
                <a:latin typeface="Arial"/>
                <a:cs typeface="Arial"/>
              </a:rPr>
              <a:t>Split room into those who believe AI should be embraced and adopted into our working lives, and those who believe it shouldn’t. If there is an unequal number for the 'for' and 'against' argument, </a:t>
            </a:r>
            <a:r>
              <a:rPr lang="en-GB" sz="1600" b="1" dirty="0">
                <a:solidFill>
                  <a:schemeClr val="tx1"/>
                </a:solidFill>
                <a:latin typeface="Arial"/>
                <a:cs typeface="Arial"/>
              </a:rPr>
              <a:t>assign individuals to a side which they must argue for (even if they disagree with the motion).</a:t>
            </a:r>
          </a:p>
          <a:p>
            <a:pPr marL="285750" indent="-285750">
              <a:buFont typeface="Arial" panose="020B0604020202020204" pitchFamily="34" charset="0"/>
              <a:buChar char="•"/>
            </a:pPr>
            <a:endParaRPr lang="en-GB" sz="1600" b="1" dirty="0">
              <a:solidFill>
                <a:srgbClr val="F2C20C"/>
              </a:solidFill>
              <a:latin typeface="Arial"/>
              <a:cs typeface="Arial"/>
            </a:endParaRPr>
          </a:p>
          <a:p>
            <a:pPr marL="285750" indent="-285750">
              <a:buFont typeface="Arial" panose="020B0604020202020204" pitchFamily="34" charset="0"/>
              <a:buChar char="•"/>
            </a:pPr>
            <a:r>
              <a:rPr lang="en-GB" sz="1600" b="1" dirty="0">
                <a:solidFill>
                  <a:srgbClr val="F2C20C"/>
                </a:solidFill>
                <a:latin typeface="Arial"/>
                <a:cs typeface="Arial"/>
              </a:rPr>
              <a:t>Step 3 (45 mins): </a:t>
            </a:r>
            <a:r>
              <a:rPr lang="en-GB" sz="1600" dirty="0">
                <a:solidFill>
                  <a:schemeClr val="tx1"/>
                </a:solidFill>
                <a:latin typeface="Arial"/>
                <a:cs typeface="Arial"/>
              </a:rPr>
              <a:t>Groups </a:t>
            </a:r>
            <a:r>
              <a:rPr lang="en-GB" sz="1600" b="1" dirty="0">
                <a:solidFill>
                  <a:schemeClr val="tx1"/>
                </a:solidFill>
                <a:latin typeface="Arial"/>
                <a:cs typeface="Arial"/>
              </a:rPr>
              <a:t>split off and prepare their debate</a:t>
            </a:r>
            <a:r>
              <a:rPr lang="en-GB" sz="1600" dirty="0">
                <a:solidFill>
                  <a:schemeClr val="tx1"/>
                </a:solidFill>
                <a:latin typeface="Arial"/>
                <a:cs typeface="Arial"/>
              </a:rPr>
              <a:t>. They should prepare an introduction, 3 rounds of arguments and a conclusion. The number of arguments can be amended according to number of participants. You may wish to print off the debate structure as a handout</a:t>
            </a:r>
          </a:p>
          <a:p>
            <a:pPr marL="285750" indent="-285750">
              <a:buFont typeface="Arial" panose="020B0604020202020204" pitchFamily="34" charset="0"/>
              <a:buChar char="•"/>
            </a:pPr>
            <a:endParaRPr lang="en-GB" sz="1600" dirty="0">
              <a:solidFill>
                <a:schemeClr val="tx1"/>
              </a:solidFill>
              <a:latin typeface="Arial"/>
              <a:cs typeface="Arial"/>
            </a:endParaRPr>
          </a:p>
          <a:p>
            <a:pPr marL="285750" indent="-285750">
              <a:buFont typeface="Arial" panose="020B0604020202020204" pitchFamily="34" charset="0"/>
              <a:buChar char="•"/>
            </a:pPr>
            <a:r>
              <a:rPr lang="en-GB" sz="1600" b="1" dirty="0">
                <a:solidFill>
                  <a:srgbClr val="F2C20C"/>
                </a:solidFill>
                <a:latin typeface="Arial"/>
                <a:cs typeface="Arial"/>
              </a:rPr>
              <a:t>Step 4 (45 – 60 mins): </a:t>
            </a:r>
            <a:r>
              <a:rPr lang="en-GB" sz="1600" b="1" dirty="0">
                <a:solidFill>
                  <a:schemeClr val="tx1"/>
                </a:solidFill>
                <a:latin typeface="Arial"/>
                <a:cs typeface="Arial"/>
              </a:rPr>
              <a:t>Debate commences</a:t>
            </a:r>
            <a:r>
              <a:rPr lang="en-GB" sz="1600" dirty="0">
                <a:solidFill>
                  <a:schemeClr val="tx1"/>
                </a:solidFill>
                <a:latin typeface="Arial"/>
                <a:cs typeface="Arial"/>
              </a:rPr>
              <a:t>. Facilitator can chair the debate or choose a chair.</a:t>
            </a:r>
            <a:endParaRPr lang="en-GB" dirty="0">
              <a:solidFill>
                <a:schemeClr val="tx1"/>
              </a:solidFill>
              <a:latin typeface="Arial"/>
              <a:cs typeface="Arial"/>
            </a:endParaRPr>
          </a:p>
          <a:p>
            <a:pPr marL="742950" lvl="1" indent="-285750">
              <a:buFont typeface="Arial" panose="020B0604020202020204" pitchFamily="34" charset="0"/>
              <a:buChar char="•"/>
            </a:pPr>
            <a:endParaRPr lang="en-GB" dirty="0">
              <a:solidFill>
                <a:schemeClr val="tx1"/>
              </a:solidFill>
              <a:latin typeface="Arial"/>
              <a:cs typeface="Arial"/>
            </a:endParaRPr>
          </a:p>
          <a:p>
            <a:pPr marL="285750" indent="-285750">
              <a:buFont typeface="Arial" panose="020B0604020202020204" pitchFamily="34" charset="0"/>
              <a:buChar char="•"/>
            </a:pPr>
            <a:endParaRPr lang="en-GB" sz="2000" b="1" dirty="0">
              <a:solidFill>
                <a:schemeClr val="tx1"/>
              </a:solidFill>
              <a:latin typeface="Arial" panose="020B0604020202020204" pitchFamily="34" charset="0"/>
              <a:cs typeface="Arial" panose="020B0604020202020204" pitchFamily="34" charset="0"/>
            </a:endParaRPr>
          </a:p>
          <a:p>
            <a:r>
              <a:rPr lang="en-GB" sz="1600" b="1" dirty="0">
                <a:solidFill>
                  <a:schemeClr val="tx1"/>
                </a:solidFill>
                <a:latin typeface="Arial"/>
                <a:cs typeface="Arial"/>
              </a:rPr>
              <a:t>	</a:t>
            </a:r>
            <a:r>
              <a:rPr lang="en-GB" sz="1600" dirty="0">
                <a:solidFill>
                  <a:schemeClr val="tx1"/>
                </a:solidFill>
                <a:latin typeface="Arial"/>
                <a:cs typeface="Arial"/>
              </a:rPr>
              <a:t>	 </a:t>
            </a:r>
          </a:p>
        </p:txBody>
      </p:sp>
      <p:sp>
        <p:nvSpPr>
          <p:cNvPr id="19" name="TextBox 18">
            <a:extLst>
              <a:ext uri="{FF2B5EF4-FFF2-40B4-BE49-F238E27FC236}">
                <a16:creationId xmlns:a16="http://schemas.microsoft.com/office/drawing/2014/main" id="{88AEB3FA-9E32-20DA-5CB7-EB0EB0FAB019}"/>
              </a:ext>
            </a:extLst>
          </p:cNvPr>
          <p:cNvSpPr txBox="1"/>
          <p:nvPr/>
        </p:nvSpPr>
        <p:spPr>
          <a:xfrm>
            <a:off x="1422323" y="1038117"/>
            <a:ext cx="3329395" cy="4524315"/>
          </a:xfrm>
          <a:prstGeom prst="rect">
            <a:avLst/>
          </a:prstGeom>
          <a:noFill/>
        </p:spPr>
        <p:txBody>
          <a:bodyPr wrap="square" rtlCol="0">
            <a:spAutoFit/>
          </a:bodyPr>
          <a:lstStyle/>
          <a:p>
            <a:r>
              <a:rPr lang="en-GB" b="1" dirty="0">
                <a:solidFill>
                  <a:schemeClr val="tx1"/>
                </a:solidFill>
                <a:latin typeface="Arial" panose="020B0604020202020204" pitchFamily="34" charset="0"/>
                <a:cs typeface="Arial" panose="020B0604020202020204" pitchFamily="34" charset="0"/>
              </a:rPr>
              <a:t>Objective:</a:t>
            </a:r>
            <a:r>
              <a:rPr lang="en-GB" dirty="0">
                <a:solidFill>
                  <a:schemeClr val="tx1"/>
                </a:solidFill>
                <a:latin typeface="Arial" panose="020B0604020202020204" pitchFamily="34" charset="0"/>
                <a:cs typeface="Arial" panose="020B0604020202020204" pitchFamily="34" charset="0"/>
              </a:rPr>
              <a:t> Debating fosters critical thinking, persuasive communication, and the ability to analyse complex topics from multiple perspectives.</a:t>
            </a:r>
          </a:p>
          <a:p>
            <a:endParaRPr lang="en-GB" b="1" dirty="0">
              <a:solidFill>
                <a:schemeClr val="tx1"/>
              </a:solidFill>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Timings: </a:t>
            </a:r>
            <a:r>
              <a:rPr lang="en-GB" dirty="0">
                <a:solidFill>
                  <a:schemeClr val="tx1"/>
                </a:solidFill>
                <a:latin typeface="Arial" panose="020B0604020202020204" pitchFamily="34" charset="0"/>
                <a:cs typeface="Arial" panose="020B0604020202020204" pitchFamily="34" charset="0"/>
              </a:rPr>
              <a:t>Approx 1hr – 1.5hrs (45-60 mins for the debate).</a:t>
            </a:r>
            <a:endParaRPr lang="en-GB" b="1"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Resources: </a:t>
            </a:r>
            <a:r>
              <a:rPr lang="en-GB" dirty="0">
                <a:solidFill>
                  <a:schemeClr val="tx1"/>
                </a:solidFill>
                <a:latin typeface="Arial" panose="020B0604020202020204" pitchFamily="34" charset="0"/>
                <a:cs typeface="Arial" panose="020B0604020202020204" pitchFamily="34" charset="0"/>
              </a:rPr>
              <a:t>Handout 4 – debate motion and structure guide.</a:t>
            </a:r>
            <a:endParaRPr lang="en-GB" dirty="0">
              <a:solidFill>
                <a:schemeClr val="tx1"/>
              </a:solidFill>
              <a:highlight>
                <a:srgbClr val="00FF00"/>
              </a:highlight>
              <a:latin typeface="Arial" panose="020B0604020202020204" pitchFamily="34" charset="0"/>
              <a:cs typeface="Arial" panose="020B0604020202020204" pitchFamily="34" charset="0"/>
            </a:endParaRPr>
          </a:p>
          <a:p>
            <a:endParaRPr lang="en-GB" dirty="0">
              <a:solidFill>
                <a:schemeClr val="tx1"/>
              </a:solidFill>
              <a:highlight>
                <a:srgbClr val="00FF00"/>
              </a:highlight>
              <a:latin typeface="Arial" panose="020B0604020202020204" pitchFamily="34" charset="0"/>
              <a:cs typeface="Arial" panose="020B0604020202020204" pitchFamily="34" charset="0"/>
            </a:endParaRPr>
          </a:p>
          <a:p>
            <a:endParaRPr lang="en-GB" dirty="0"/>
          </a:p>
        </p:txBody>
      </p:sp>
      <p:sp>
        <p:nvSpPr>
          <p:cNvPr id="20" name="Text Placeholder 3">
            <a:extLst>
              <a:ext uri="{FF2B5EF4-FFF2-40B4-BE49-F238E27FC236}">
                <a16:creationId xmlns:a16="http://schemas.microsoft.com/office/drawing/2014/main" id="{08171964-D496-9B3D-5761-655CD4772A6F}"/>
              </a:ext>
            </a:extLst>
          </p:cNvPr>
          <p:cNvSpPr txBox="1">
            <a:spLocks/>
          </p:cNvSpPr>
          <p:nvPr/>
        </p:nvSpPr>
        <p:spPr>
          <a:xfrm>
            <a:off x="437018" y="113670"/>
            <a:ext cx="7085896" cy="349702"/>
          </a:xfrm>
          <a:prstGeom prst="rect">
            <a:avLst/>
          </a:prstGeom>
          <a:solidFill>
            <a:schemeClr val="bg1">
              <a:alpha val="52000"/>
            </a:schemeClr>
          </a:solidFill>
          <a:ln w="3175">
            <a:solidFill>
              <a:srgbClr val="0070C0"/>
            </a:solidFill>
          </a:ln>
        </p:spPr>
        <p:txBody>
          <a:bodyPr vert="horz" wrap="none" lIns="72000" tIns="36000" rIns="72000" bIns="3600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cap="all" baseline="0">
                <a:solidFill>
                  <a:schemeClr val="tx1"/>
                </a:solidFill>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Arial Narrow" panose="020B0606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20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Facilitator Notes </a:t>
            </a:r>
            <a:r>
              <a:rPr lang="en-GB" sz="2000" dirty="0"/>
              <a:t>In-depth Exercise 6  Overview – DEBATE</a:t>
            </a:r>
          </a:p>
        </p:txBody>
      </p:sp>
      <p:pic>
        <p:nvPicPr>
          <p:cNvPr id="2" name="Picture 1" descr="A yellow and white text on a gray background&#10;&#10;AI-generated content may be incorrect.">
            <a:extLst>
              <a:ext uri="{FF2B5EF4-FFF2-40B4-BE49-F238E27FC236}">
                <a16:creationId xmlns:a16="http://schemas.microsoft.com/office/drawing/2014/main" id="{423B1906-5493-DDA2-5387-540B85ADEF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186945"/>
            <a:ext cx="5405140" cy="675642"/>
          </a:xfrm>
          <a:prstGeom prst="rect">
            <a:avLst/>
          </a:prstGeom>
        </p:spPr>
      </p:pic>
    </p:spTree>
    <p:extLst>
      <p:ext uri="{BB962C8B-B14F-4D97-AF65-F5344CB8AC3E}">
        <p14:creationId xmlns:p14="http://schemas.microsoft.com/office/powerpoint/2010/main" val="100000253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222F93-8DFD-8A4C-2F06-C603B562B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944" cy="6858000"/>
          </a:xfrm>
          <a:prstGeom prst="rect">
            <a:avLst/>
          </a:prstGeom>
          <a:ln>
            <a:solidFill>
              <a:schemeClr val="bg2">
                <a:lumMod val="50000"/>
                <a:lumOff val="50000"/>
              </a:schemeClr>
            </a:solidFill>
          </a:ln>
        </p:spPr>
      </p:pic>
      <p:sp>
        <p:nvSpPr>
          <p:cNvPr id="16" name="TextBox 15">
            <a:extLst>
              <a:ext uri="{FF2B5EF4-FFF2-40B4-BE49-F238E27FC236}">
                <a16:creationId xmlns:a16="http://schemas.microsoft.com/office/drawing/2014/main" id="{A391A9C1-39D3-6A33-D9E5-6DF2BD0D993C}"/>
              </a:ext>
            </a:extLst>
          </p:cNvPr>
          <p:cNvSpPr txBox="1"/>
          <p:nvPr/>
        </p:nvSpPr>
        <p:spPr>
          <a:xfrm>
            <a:off x="155490" y="152200"/>
            <a:ext cx="4416509" cy="340519"/>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4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Facilitator Notes </a:t>
            </a:r>
            <a:r>
              <a:rPr lang="en-GB" sz="1400" b="1" dirty="0">
                <a:effectLst/>
                <a:latin typeface="Aptos" panose="020B0004020202020204" pitchFamily="34" charset="0"/>
                <a:ea typeface="Times New Roman" panose="02020603050405020304" pitchFamily="18" charset="0"/>
                <a:cs typeface="Aptos" panose="020B0004020202020204" pitchFamily="34" charset="0"/>
              </a:rPr>
              <a:t>In Depth Ex 6 </a:t>
            </a:r>
            <a:r>
              <a:rPr lang="en-GB" sz="1400" b="1" dirty="0">
                <a:latin typeface="Aptos" panose="020B0004020202020204" pitchFamily="34" charset="0"/>
                <a:ea typeface="Times New Roman" panose="02020603050405020304" pitchFamily="18" charset="0"/>
                <a:cs typeface="Aptos" panose="020B0004020202020204" pitchFamily="34" charset="0"/>
              </a:rPr>
              <a:t>Debate</a:t>
            </a:r>
            <a:r>
              <a:rPr lang="en-GB" sz="1400" b="1" dirty="0">
                <a:effectLst/>
                <a:latin typeface="Aptos" panose="020B0004020202020204" pitchFamily="34" charset="0"/>
                <a:ea typeface="Times New Roman" panose="02020603050405020304" pitchFamily="18" charset="0"/>
                <a:cs typeface="Aptos" panose="020B0004020202020204" pitchFamily="34" charset="0"/>
              </a:rPr>
              <a:t>: AI </a:t>
            </a:r>
            <a:endParaRPr lang="en-GB" sz="1400" b="1" dirty="0">
              <a:effectLst/>
              <a:latin typeface="Aptos" panose="020B0004020202020204" pitchFamily="34" charset="0"/>
              <a:ea typeface="Aptos" panose="020B0004020202020204" pitchFamily="34" charset="0"/>
              <a:cs typeface="Aptos" panose="020B0004020202020204" pitchFamily="34" charset="0"/>
            </a:endParaRPr>
          </a:p>
        </p:txBody>
      </p:sp>
      <p:pic>
        <p:nvPicPr>
          <p:cNvPr id="2" name="Picture 1">
            <a:extLst>
              <a:ext uri="{FF2B5EF4-FFF2-40B4-BE49-F238E27FC236}">
                <a16:creationId xmlns:a16="http://schemas.microsoft.com/office/drawing/2014/main" id="{AC0C790E-7124-04F8-65E3-B83C29A43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8303" y="5975910"/>
            <a:ext cx="3110669" cy="928046"/>
          </a:xfrm>
          <a:prstGeom prst="rect">
            <a:avLst/>
          </a:prstGeom>
          <a:noFill/>
          <a:ln>
            <a:noFill/>
          </a:ln>
        </p:spPr>
      </p:pic>
      <p:grpSp>
        <p:nvGrpSpPr>
          <p:cNvPr id="3" name="Group 2">
            <a:extLst>
              <a:ext uri="{FF2B5EF4-FFF2-40B4-BE49-F238E27FC236}">
                <a16:creationId xmlns:a16="http://schemas.microsoft.com/office/drawing/2014/main" id="{9EB72AAA-E654-AC11-18C0-13E20C0483A4}"/>
              </a:ext>
            </a:extLst>
          </p:cNvPr>
          <p:cNvGrpSpPr/>
          <p:nvPr/>
        </p:nvGrpSpPr>
        <p:grpSpPr>
          <a:xfrm>
            <a:off x="252600" y="610734"/>
            <a:ext cx="4774433" cy="5318367"/>
            <a:chOff x="520581" y="1195436"/>
            <a:chExt cx="4774433" cy="5318367"/>
          </a:xfrm>
          <a:solidFill>
            <a:schemeClr val="bg1">
              <a:alpha val="60000"/>
            </a:schemeClr>
          </a:solidFill>
        </p:grpSpPr>
        <p:sp>
          <p:nvSpPr>
            <p:cNvPr id="4" name="Rectangle: Rounded Corners 3">
              <a:extLst>
                <a:ext uri="{FF2B5EF4-FFF2-40B4-BE49-F238E27FC236}">
                  <a16:creationId xmlns:a16="http://schemas.microsoft.com/office/drawing/2014/main" id="{7EF3B187-F73F-BC08-1F67-1C00F75D8E85}"/>
                </a:ext>
              </a:extLst>
            </p:cNvPr>
            <p:cNvSpPr/>
            <p:nvPr/>
          </p:nvSpPr>
          <p:spPr>
            <a:xfrm>
              <a:off x="520581" y="1195436"/>
              <a:ext cx="4774433" cy="5318367"/>
            </a:xfrm>
            <a:prstGeom prst="roundRect">
              <a:avLst>
                <a:gd name="adj" fmla="val 6928"/>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a:solidFill>
                    <a:schemeClr val="tx1"/>
                  </a:solidFill>
                  <a:latin typeface="Arial" panose="020B0604020202020204" pitchFamily="34" charset="0"/>
                  <a:cs typeface="Arial" panose="020B0604020202020204" pitchFamily="34" charset="0"/>
                </a:rPr>
                <a:t>	</a:t>
              </a:r>
            </a:p>
            <a:p>
              <a:r>
                <a:rPr lang="en-GB" sz="1600" b="1">
                  <a:solidFill>
                    <a:schemeClr val="tx1"/>
                  </a:solidFill>
                  <a:latin typeface="Arial" panose="020B0604020202020204" pitchFamily="34" charset="0"/>
                  <a:cs typeface="Arial" panose="020B0604020202020204" pitchFamily="34" charset="0"/>
                </a:rPr>
                <a:t>	</a:t>
              </a:r>
              <a:endParaRPr lang="en-GB">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CB088D3-C50F-56F0-C699-C762EAE6690C}"/>
                </a:ext>
              </a:extLst>
            </p:cNvPr>
            <p:cNvPicPr>
              <a:picLocks noChangeAspect="1"/>
            </p:cNvPicPr>
            <p:nvPr/>
          </p:nvPicPr>
          <p:blipFill>
            <a:blip r:embed="rId4"/>
            <a:stretch>
              <a:fillRect/>
            </a:stretch>
          </p:blipFill>
          <p:spPr>
            <a:xfrm>
              <a:off x="752871" y="1781641"/>
              <a:ext cx="802795" cy="802795"/>
            </a:xfrm>
            <a:prstGeom prst="rect">
              <a:avLst/>
            </a:prstGeom>
            <a:grpFill/>
            <a:ln w="3175">
              <a:solidFill>
                <a:srgbClr val="00B0F0"/>
              </a:solidFill>
            </a:ln>
          </p:spPr>
        </p:pic>
        <p:pic>
          <p:nvPicPr>
            <p:cNvPr id="6" name="Picture 5">
              <a:extLst>
                <a:ext uri="{FF2B5EF4-FFF2-40B4-BE49-F238E27FC236}">
                  <a16:creationId xmlns:a16="http://schemas.microsoft.com/office/drawing/2014/main" id="{B6A421FF-203E-379B-63BE-A4C07A952BB0}"/>
                </a:ext>
              </a:extLst>
            </p:cNvPr>
            <p:cNvPicPr>
              <a:picLocks noChangeAspect="1"/>
            </p:cNvPicPr>
            <p:nvPr/>
          </p:nvPicPr>
          <p:blipFill>
            <a:blip r:embed="rId5"/>
            <a:stretch>
              <a:fillRect/>
            </a:stretch>
          </p:blipFill>
          <p:spPr>
            <a:xfrm>
              <a:off x="767939" y="3425113"/>
              <a:ext cx="802796" cy="802796"/>
            </a:xfrm>
            <a:prstGeom prst="rect">
              <a:avLst/>
            </a:prstGeom>
            <a:grpFill/>
            <a:ln w="3175">
              <a:solidFill>
                <a:srgbClr val="00B0F0"/>
              </a:solidFill>
            </a:ln>
          </p:spPr>
        </p:pic>
        <p:pic>
          <p:nvPicPr>
            <p:cNvPr id="7" name="Picture 6">
              <a:extLst>
                <a:ext uri="{FF2B5EF4-FFF2-40B4-BE49-F238E27FC236}">
                  <a16:creationId xmlns:a16="http://schemas.microsoft.com/office/drawing/2014/main" id="{C777F5DA-4B8C-1DAE-6CC4-FB0F87ECB072}"/>
                </a:ext>
              </a:extLst>
            </p:cNvPr>
            <p:cNvPicPr>
              <a:picLocks noChangeAspect="1"/>
            </p:cNvPicPr>
            <p:nvPr/>
          </p:nvPicPr>
          <p:blipFill>
            <a:blip r:embed="rId6"/>
            <a:stretch>
              <a:fillRect/>
            </a:stretch>
          </p:blipFill>
          <p:spPr>
            <a:xfrm>
              <a:off x="767939" y="4611346"/>
              <a:ext cx="802797" cy="802797"/>
            </a:xfrm>
            <a:prstGeom prst="rect">
              <a:avLst/>
            </a:prstGeom>
            <a:grpFill/>
            <a:ln w="3175">
              <a:solidFill>
                <a:srgbClr val="00B0F0"/>
              </a:solidFill>
            </a:ln>
          </p:spPr>
        </p:pic>
      </p:grpSp>
      <p:grpSp>
        <p:nvGrpSpPr>
          <p:cNvPr id="8" name="Group 7">
            <a:extLst>
              <a:ext uri="{FF2B5EF4-FFF2-40B4-BE49-F238E27FC236}">
                <a16:creationId xmlns:a16="http://schemas.microsoft.com/office/drawing/2014/main" id="{B5B2A4A2-F7B5-66F8-3752-A7F6EAEFB011}"/>
              </a:ext>
            </a:extLst>
          </p:cNvPr>
          <p:cNvGrpSpPr/>
          <p:nvPr/>
        </p:nvGrpSpPr>
        <p:grpSpPr>
          <a:xfrm>
            <a:off x="5787560" y="610734"/>
            <a:ext cx="5967944" cy="5318367"/>
            <a:chOff x="5703475" y="1195436"/>
            <a:chExt cx="5967944" cy="5318367"/>
          </a:xfrm>
        </p:grpSpPr>
        <p:sp>
          <p:nvSpPr>
            <p:cNvPr id="11" name="Rectangle: Rounded Corners 10">
              <a:extLst>
                <a:ext uri="{FF2B5EF4-FFF2-40B4-BE49-F238E27FC236}">
                  <a16:creationId xmlns:a16="http://schemas.microsoft.com/office/drawing/2014/main" id="{BEDAC6DF-0635-3B5A-D1FA-E419B33434D0}"/>
                </a:ext>
              </a:extLst>
            </p:cNvPr>
            <p:cNvSpPr/>
            <p:nvPr/>
          </p:nvSpPr>
          <p:spPr>
            <a:xfrm>
              <a:off x="5703475" y="1195436"/>
              <a:ext cx="5967944" cy="5318367"/>
            </a:xfrm>
            <a:prstGeom prst="roundRect">
              <a:avLst>
                <a:gd name="adj" fmla="val 6928"/>
              </a:avLst>
            </a:prstGeom>
            <a:solidFill>
              <a:schemeClr val="bg1">
                <a:alpha val="6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endParaRPr lang="en-GB" sz="1600" b="1" dirty="0">
                <a:solidFill>
                  <a:schemeClr val="tx1"/>
                </a:solidFill>
                <a:latin typeface="Arial"/>
                <a:cs typeface="Arial"/>
              </a:endParaRPr>
            </a:p>
            <a:p>
              <a:r>
                <a:rPr lang="en-GB" sz="2000" b="1" dirty="0">
                  <a:solidFill>
                    <a:schemeClr val="tx1"/>
                  </a:solidFill>
                  <a:latin typeface="Arial"/>
                  <a:cs typeface="Arial"/>
                </a:rPr>
                <a:t>Exercise summary </a:t>
              </a:r>
            </a:p>
            <a:p>
              <a:pPr lvl="2"/>
              <a:endParaRPr lang="en-GB"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solidFill>
                    <a:srgbClr val="F9C400"/>
                  </a:solidFill>
                  <a:latin typeface="Arial"/>
                  <a:cs typeface="Arial"/>
                </a:rPr>
                <a:t>Step 1 (5 mins): </a:t>
              </a:r>
              <a:r>
                <a:rPr lang="en-GB" sz="1600" b="1" dirty="0">
                  <a:solidFill>
                    <a:schemeClr val="tx1"/>
                  </a:solidFill>
                  <a:latin typeface="Arial"/>
                  <a:cs typeface="Arial"/>
                </a:rPr>
                <a:t>Introduce debate topic </a:t>
              </a:r>
              <a:r>
                <a:rPr lang="en-GB" sz="1600" dirty="0">
                  <a:solidFill>
                    <a:schemeClr val="tx1"/>
                  </a:solidFill>
                  <a:latin typeface="Arial"/>
                  <a:cs typeface="Arial"/>
                </a:rPr>
                <a:t>to participants. </a:t>
              </a:r>
              <a:r>
                <a:rPr lang="en-GB" sz="1600" b="1" dirty="0">
                  <a:solidFill>
                    <a:schemeClr val="tx1"/>
                  </a:solidFill>
                  <a:latin typeface="Arial"/>
                  <a:cs typeface="Arial"/>
                </a:rPr>
                <a:t>Decide who will debate and who will spectate.</a:t>
              </a:r>
            </a:p>
            <a:p>
              <a:pPr marL="285750" indent="-285750">
                <a:buFont typeface="Arial" panose="020B0604020202020204" pitchFamily="34" charset="0"/>
                <a:buChar char="•"/>
              </a:pPr>
              <a:endParaRPr lang="en-GB" sz="1600" b="1" dirty="0">
                <a:solidFill>
                  <a:srgbClr val="F9C400"/>
                </a:solidFill>
                <a:latin typeface="Arial"/>
                <a:cs typeface="Arial"/>
              </a:endParaRPr>
            </a:p>
            <a:p>
              <a:pPr marL="285750" indent="-285750">
                <a:buFont typeface="Arial" panose="020B0604020202020204" pitchFamily="34" charset="0"/>
                <a:buChar char="•"/>
              </a:pPr>
              <a:r>
                <a:rPr lang="en-GB" sz="1600" b="1" dirty="0">
                  <a:solidFill>
                    <a:srgbClr val="F9C400"/>
                  </a:solidFill>
                  <a:latin typeface="Arial"/>
                  <a:cs typeface="Arial"/>
                </a:rPr>
                <a:t>Step 2 (10 mins):</a:t>
              </a:r>
              <a:r>
                <a:rPr lang="en-GB" sz="1600" b="1" dirty="0">
                  <a:solidFill>
                    <a:srgbClr val="EAB200"/>
                  </a:solidFill>
                  <a:latin typeface="Arial"/>
                  <a:cs typeface="Arial"/>
                </a:rPr>
                <a:t> </a:t>
              </a:r>
              <a:r>
                <a:rPr lang="en-GB" sz="1600" dirty="0">
                  <a:solidFill>
                    <a:schemeClr val="tx1"/>
                  </a:solidFill>
                  <a:latin typeface="Arial"/>
                  <a:cs typeface="Arial"/>
                </a:rPr>
                <a:t>Split room into those who believe AI should be embraced and adopted into our working lives, and those who believe it shouldn’t. If there is an unequal number for the 'for' and 'against' argument, </a:t>
              </a:r>
              <a:r>
                <a:rPr lang="en-GB" sz="1600" b="1" dirty="0">
                  <a:solidFill>
                    <a:schemeClr val="tx1"/>
                  </a:solidFill>
                  <a:latin typeface="Arial"/>
                  <a:cs typeface="Arial"/>
                </a:rPr>
                <a:t>assign individuals to a side which they must argue for (even if they disagree with the motion).</a:t>
              </a:r>
            </a:p>
            <a:p>
              <a:pPr marL="285750" indent="-285750">
                <a:buFont typeface="Arial" panose="020B0604020202020204" pitchFamily="34" charset="0"/>
                <a:buChar char="•"/>
              </a:pPr>
              <a:endParaRPr lang="en-GB" sz="1600" b="1" dirty="0">
                <a:solidFill>
                  <a:srgbClr val="F2C20C"/>
                </a:solidFill>
                <a:latin typeface="Arial"/>
                <a:cs typeface="Arial"/>
              </a:endParaRPr>
            </a:p>
            <a:p>
              <a:pPr marL="285750" indent="-285750">
                <a:buFont typeface="Arial" panose="020B0604020202020204" pitchFamily="34" charset="0"/>
                <a:buChar char="•"/>
              </a:pPr>
              <a:r>
                <a:rPr lang="en-GB" sz="1600" b="1" dirty="0">
                  <a:solidFill>
                    <a:srgbClr val="F2C20C"/>
                  </a:solidFill>
                  <a:latin typeface="Arial"/>
                  <a:cs typeface="Arial"/>
                </a:rPr>
                <a:t>Step 3 (45 mins): </a:t>
              </a:r>
              <a:r>
                <a:rPr lang="en-GB" sz="1600" dirty="0">
                  <a:solidFill>
                    <a:schemeClr val="tx1"/>
                  </a:solidFill>
                  <a:latin typeface="Arial"/>
                  <a:cs typeface="Arial"/>
                </a:rPr>
                <a:t>Groups </a:t>
              </a:r>
              <a:r>
                <a:rPr lang="en-GB" sz="1600" b="1" dirty="0">
                  <a:solidFill>
                    <a:schemeClr val="tx1"/>
                  </a:solidFill>
                  <a:latin typeface="Arial"/>
                  <a:cs typeface="Arial"/>
                </a:rPr>
                <a:t>split off and prepare their debate</a:t>
              </a:r>
              <a:r>
                <a:rPr lang="en-GB" sz="1600" dirty="0">
                  <a:solidFill>
                    <a:schemeClr val="tx1"/>
                  </a:solidFill>
                  <a:latin typeface="Arial"/>
                  <a:cs typeface="Arial"/>
                </a:rPr>
                <a:t>. They should prepare an introduction, 3 rounds of arguments and a conclusion. The number of arguments can be amended according to number of participants.</a:t>
              </a:r>
            </a:p>
            <a:p>
              <a:pPr marL="285750" indent="-285750">
                <a:buFont typeface="Arial" panose="020B0604020202020204" pitchFamily="34" charset="0"/>
                <a:buChar char="•"/>
              </a:pPr>
              <a:endParaRPr lang="en-GB" sz="1600" dirty="0">
                <a:solidFill>
                  <a:schemeClr val="tx1"/>
                </a:solidFill>
                <a:latin typeface="Arial"/>
                <a:cs typeface="Arial"/>
              </a:endParaRPr>
            </a:p>
            <a:p>
              <a:pPr marL="285750" indent="-285750">
                <a:buFont typeface="Arial" panose="020B0604020202020204" pitchFamily="34" charset="0"/>
                <a:buChar char="•"/>
              </a:pPr>
              <a:r>
                <a:rPr lang="en-GB" sz="1600" b="1" dirty="0">
                  <a:solidFill>
                    <a:srgbClr val="F2C20C"/>
                  </a:solidFill>
                  <a:latin typeface="Arial"/>
                  <a:cs typeface="Arial"/>
                </a:rPr>
                <a:t>Step 4 (45 – 60 mins): </a:t>
              </a:r>
              <a:r>
                <a:rPr lang="en-GB" sz="1600" b="1" dirty="0">
                  <a:solidFill>
                    <a:schemeClr val="tx1"/>
                  </a:solidFill>
                  <a:latin typeface="Arial"/>
                  <a:cs typeface="Arial"/>
                </a:rPr>
                <a:t>Debate commences</a:t>
              </a:r>
              <a:r>
                <a:rPr lang="en-GB" sz="1600" dirty="0">
                  <a:solidFill>
                    <a:schemeClr val="tx1"/>
                  </a:solidFill>
                  <a:latin typeface="Arial"/>
                  <a:cs typeface="Arial"/>
                </a:rPr>
                <a:t>. Facilitator can chair the debate or choose a chair.</a:t>
              </a:r>
              <a:endParaRPr lang="en-GB" dirty="0">
                <a:solidFill>
                  <a:schemeClr val="tx1"/>
                </a:solidFill>
                <a:latin typeface="Arial"/>
                <a:cs typeface="Arial"/>
              </a:endParaRPr>
            </a:p>
            <a:p>
              <a:pPr marL="742950" lvl="1" indent="-285750">
                <a:buFont typeface="Arial" panose="020B0604020202020204" pitchFamily="34" charset="0"/>
                <a:buChar char="•"/>
              </a:pPr>
              <a:endParaRPr lang="en-GB" dirty="0">
                <a:solidFill>
                  <a:schemeClr val="tx1"/>
                </a:solidFill>
                <a:latin typeface="Arial"/>
                <a:cs typeface="Arial"/>
              </a:endParaRPr>
            </a:p>
            <a:p>
              <a:pPr marL="285750" indent="-285750">
                <a:buFont typeface="Arial" panose="020B0604020202020204" pitchFamily="34" charset="0"/>
                <a:buChar char="•"/>
              </a:pPr>
              <a:endParaRPr lang="en-GB" sz="2000" b="1" dirty="0">
                <a:solidFill>
                  <a:schemeClr val="tx1"/>
                </a:solidFill>
                <a:latin typeface="Arial" panose="020B0604020202020204" pitchFamily="34" charset="0"/>
                <a:cs typeface="Arial" panose="020B0604020202020204" pitchFamily="34" charset="0"/>
              </a:endParaRPr>
            </a:p>
            <a:p>
              <a:r>
                <a:rPr lang="en-GB" sz="1600" b="1" dirty="0">
                  <a:solidFill>
                    <a:schemeClr val="tx1"/>
                  </a:solidFill>
                  <a:latin typeface="Arial"/>
                  <a:cs typeface="Arial"/>
                </a:rPr>
                <a:t>	</a:t>
              </a:r>
              <a:r>
                <a:rPr lang="en-GB" sz="1600" dirty="0">
                  <a:solidFill>
                    <a:schemeClr val="tx1"/>
                  </a:solidFill>
                  <a:latin typeface="Arial"/>
                  <a:cs typeface="Arial"/>
                </a:rPr>
                <a:t>	 </a:t>
              </a:r>
            </a:p>
          </p:txBody>
        </p:sp>
        <p:pic>
          <p:nvPicPr>
            <p:cNvPr id="14" name="Graphic 13" descr="Information with solid fill">
              <a:extLst>
                <a:ext uri="{FF2B5EF4-FFF2-40B4-BE49-F238E27FC236}">
                  <a16:creationId xmlns:a16="http://schemas.microsoft.com/office/drawing/2014/main" id="{8687976C-1552-826B-38BD-A0D7BECDB7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17824" y="1241393"/>
              <a:ext cx="802795" cy="802795"/>
            </a:xfrm>
            <a:prstGeom prst="rect">
              <a:avLst/>
            </a:prstGeom>
          </p:spPr>
        </p:pic>
      </p:grpSp>
      <p:sp>
        <p:nvSpPr>
          <p:cNvPr id="17" name="TextBox 16">
            <a:extLst>
              <a:ext uri="{FF2B5EF4-FFF2-40B4-BE49-F238E27FC236}">
                <a16:creationId xmlns:a16="http://schemas.microsoft.com/office/drawing/2014/main" id="{61386443-C51A-658C-9966-A505D3BBD11E}"/>
              </a:ext>
            </a:extLst>
          </p:cNvPr>
          <p:cNvSpPr txBox="1"/>
          <p:nvPr/>
        </p:nvSpPr>
        <p:spPr>
          <a:xfrm>
            <a:off x="1512355" y="1086362"/>
            <a:ext cx="3329395" cy="4524315"/>
          </a:xfrm>
          <a:prstGeom prst="rect">
            <a:avLst/>
          </a:prstGeom>
          <a:noFill/>
        </p:spPr>
        <p:txBody>
          <a:bodyPr wrap="square" rtlCol="0">
            <a:spAutoFit/>
          </a:bodyPr>
          <a:lstStyle/>
          <a:p>
            <a:r>
              <a:rPr lang="en-GB" b="1" dirty="0">
                <a:solidFill>
                  <a:schemeClr val="tx1"/>
                </a:solidFill>
                <a:latin typeface="Arial" panose="020B0604020202020204" pitchFamily="34" charset="0"/>
                <a:cs typeface="Arial" panose="020B0604020202020204" pitchFamily="34" charset="0"/>
              </a:rPr>
              <a:t>Objective:</a:t>
            </a:r>
            <a:r>
              <a:rPr lang="en-GB" dirty="0">
                <a:solidFill>
                  <a:schemeClr val="tx1"/>
                </a:solidFill>
                <a:latin typeface="Arial" panose="020B0604020202020204" pitchFamily="34" charset="0"/>
                <a:cs typeface="Arial" panose="020B0604020202020204" pitchFamily="34" charset="0"/>
              </a:rPr>
              <a:t> Debating fosters critical thinking, persuasive communication, and the ability to analyse complex topics from multiple perspectives.</a:t>
            </a:r>
          </a:p>
          <a:p>
            <a:endParaRPr lang="en-GB" b="1" dirty="0">
              <a:solidFill>
                <a:schemeClr val="tx1"/>
              </a:solidFill>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Timings: </a:t>
            </a:r>
            <a:r>
              <a:rPr lang="en-GB" dirty="0">
                <a:solidFill>
                  <a:schemeClr val="tx1"/>
                </a:solidFill>
                <a:latin typeface="Arial" panose="020B0604020202020204" pitchFamily="34" charset="0"/>
                <a:cs typeface="Arial" panose="020B0604020202020204" pitchFamily="34" charset="0"/>
              </a:rPr>
              <a:t>Approx 1hr – 1.5hrs (45-60 mins for the debate).</a:t>
            </a:r>
            <a:endParaRPr lang="en-GB" b="1"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Resources: </a:t>
            </a:r>
            <a:r>
              <a:rPr lang="en-GB" dirty="0">
                <a:solidFill>
                  <a:schemeClr val="tx1"/>
                </a:solidFill>
                <a:latin typeface="Arial" panose="020B0604020202020204" pitchFamily="34" charset="0"/>
                <a:cs typeface="Arial" panose="020B0604020202020204" pitchFamily="34" charset="0"/>
              </a:rPr>
              <a:t>Handout 4 – debate motion and structure guide.</a:t>
            </a:r>
            <a:endParaRPr lang="en-GB" dirty="0">
              <a:solidFill>
                <a:schemeClr val="tx1"/>
              </a:solidFill>
              <a:highlight>
                <a:srgbClr val="00FF00"/>
              </a:highlight>
              <a:latin typeface="Arial" panose="020B0604020202020204" pitchFamily="34" charset="0"/>
              <a:cs typeface="Arial" panose="020B0604020202020204" pitchFamily="34" charset="0"/>
            </a:endParaRPr>
          </a:p>
          <a:p>
            <a:endParaRPr lang="en-GB" dirty="0">
              <a:solidFill>
                <a:schemeClr val="tx1"/>
              </a:solidFill>
              <a:highlight>
                <a:srgbClr val="00FF00"/>
              </a:highlight>
              <a:latin typeface="Arial" panose="020B0604020202020204" pitchFamily="34" charset="0"/>
              <a:cs typeface="Arial" panose="020B0604020202020204" pitchFamily="34" charset="0"/>
            </a:endParaRPr>
          </a:p>
          <a:p>
            <a:endParaRPr lang="en-GB" dirty="0"/>
          </a:p>
        </p:txBody>
      </p:sp>
      <p:pic>
        <p:nvPicPr>
          <p:cNvPr id="13" name="Picture 12" descr="A yellow and white text on a gray background&#10;&#10;AI-generated content may be incorrect.">
            <a:extLst>
              <a:ext uri="{FF2B5EF4-FFF2-40B4-BE49-F238E27FC236}">
                <a16:creationId xmlns:a16="http://schemas.microsoft.com/office/drawing/2014/main" id="{84C845F5-F258-527E-17AB-E3CFDE92BE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86945"/>
            <a:ext cx="5405140" cy="675642"/>
          </a:xfrm>
          <a:prstGeom prst="rect">
            <a:avLst/>
          </a:prstGeom>
        </p:spPr>
      </p:pic>
    </p:spTree>
    <p:extLst>
      <p:ext uri="{BB962C8B-B14F-4D97-AF65-F5344CB8AC3E}">
        <p14:creationId xmlns:p14="http://schemas.microsoft.com/office/powerpoint/2010/main" val="355488356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0" y="12820"/>
            <a:ext cx="12191980" cy="6857999"/>
          </a:xfrm>
          <a:prstGeom prst="rect">
            <a:avLst/>
          </a:prstGeom>
          <a:ln w="3175">
            <a:solidFill>
              <a:schemeClr val="tx1"/>
            </a:solidFill>
          </a:ln>
        </p:spPr>
      </p:pic>
      <p:sp>
        <p:nvSpPr>
          <p:cNvPr id="15" name="Rectangle: Rounded Corners 14">
            <a:extLst>
              <a:ext uri="{FF2B5EF4-FFF2-40B4-BE49-F238E27FC236}">
                <a16:creationId xmlns:a16="http://schemas.microsoft.com/office/drawing/2014/main" id="{C8C96FF9-4829-23F4-2C8F-F14DB70AD272}"/>
              </a:ext>
            </a:extLst>
          </p:cNvPr>
          <p:cNvSpPr/>
          <p:nvPr/>
        </p:nvSpPr>
        <p:spPr>
          <a:xfrm>
            <a:off x="44756" y="2388548"/>
            <a:ext cx="3287623" cy="3142944"/>
          </a:xfrm>
          <a:prstGeom prst="roundRect">
            <a:avLst>
              <a:gd name="adj" fmla="val 3795"/>
            </a:avLst>
          </a:prstGeom>
          <a:solidFill>
            <a:schemeClr val="bg1">
              <a:lumMod val="85000"/>
              <a:alpha val="6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2. WHO IS THIS DESIGNED FOR?</a:t>
            </a:r>
          </a:p>
          <a:p>
            <a:r>
              <a:rPr lang="en-GB" dirty="0">
                <a:solidFill>
                  <a:schemeClr val="tx1"/>
                </a:solidFill>
              </a:rPr>
              <a:t>The study packs are designed to support group activity within messes. By including  a range of ranks within each group, discussions are enriched with broader perspectives and varied experiences, encouraging deeper reflection and shared understanding.</a:t>
            </a:r>
          </a:p>
        </p:txBody>
      </p:sp>
      <p:sp>
        <p:nvSpPr>
          <p:cNvPr id="20" name="Rectangle: Rounded Corners 19">
            <a:extLst>
              <a:ext uri="{FF2B5EF4-FFF2-40B4-BE49-F238E27FC236}">
                <a16:creationId xmlns:a16="http://schemas.microsoft.com/office/drawing/2014/main" id="{74E205C5-4A43-431D-580B-D8C19DAF7FA1}"/>
              </a:ext>
            </a:extLst>
          </p:cNvPr>
          <p:cNvSpPr/>
          <p:nvPr/>
        </p:nvSpPr>
        <p:spPr>
          <a:xfrm>
            <a:off x="90631" y="265251"/>
            <a:ext cx="6533070" cy="1513252"/>
          </a:xfrm>
          <a:prstGeom prst="roundRect">
            <a:avLst>
              <a:gd name="adj" fmla="val 6928"/>
            </a:avLst>
          </a:prstGeom>
          <a:solidFill>
            <a:schemeClr val="bg1">
              <a:lumMod val="85000"/>
              <a:alpha val="6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AutoNum type="arabicPeriod"/>
            </a:pPr>
            <a:r>
              <a:rPr lang="en-GB" b="1" dirty="0">
                <a:solidFill>
                  <a:schemeClr val="tx1"/>
                </a:solidFill>
              </a:rPr>
              <a:t>AIM. </a:t>
            </a:r>
            <a:r>
              <a:rPr lang="en-GB" dirty="0">
                <a:solidFill>
                  <a:schemeClr val="tx1"/>
                </a:solidFill>
              </a:rPr>
              <a:t>To compliment the CAL’s annual Conference, these study packs are designed to stimulate discussion, broaden perspectives, capture key insights from the speakers and encourage participants to reflect on and challenge existing views.</a:t>
            </a:r>
          </a:p>
          <a:p>
            <a:endParaRPr lang="en-GB" dirty="0">
              <a:solidFill>
                <a:schemeClr val="tx1"/>
              </a:solidFill>
            </a:endParaRPr>
          </a:p>
        </p:txBody>
      </p:sp>
      <p:sp>
        <p:nvSpPr>
          <p:cNvPr id="21" name="Rectangle: Rounded Corners 20">
            <a:extLst>
              <a:ext uri="{FF2B5EF4-FFF2-40B4-BE49-F238E27FC236}">
                <a16:creationId xmlns:a16="http://schemas.microsoft.com/office/drawing/2014/main" id="{F95CC195-90B8-25E8-E9EF-37A378F40396}"/>
              </a:ext>
            </a:extLst>
          </p:cNvPr>
          <p:cNvSpPr/>
          <p:nvPr/>
        </p:nvSpPr>
        <p:spPr>
          <a:xfrm>
            <a:off x="3638311" y="2388549"/>
            <a:ext cx="3098840" cy="3142943"/>
          </a:xfrm>
          <a:prstGeom prst="roundRect">
            <a:avLst>
              <a:gd name="adj" fmla="val 3795"/>
            </a:avLst>
          </a:prstGeom>
          <a:solidFill>
            <a:schemeClr val="bg1">
              <a:lumMod val="85000"/>
              <a:alpha val="6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3. WHEN TO USE THIS PACK?</a:t>
            </a:r>
          </a:p>
          <a:p>
            <a:pPr marL="266700" indent="-266700">
              <a:buFont typeface="Arial" panose="020B0604020202020204" pitchFamily="34" charset="0"/>
              <a:buChar char="•"/>
            </a:pPr>
            <a:endParaRPr lang="en-GB" u="sng" dirty="0">
              <a:solidFill>
                <a:schemeClr val="tx1"/>
              </a:solidFill>
            </a:endParaRPr>
          </a:p>
          <a:p>
            <a:pPr marL="266700" indent="-266700">
              <a:buFont typeface="Arial" panose="020B0604020202020204" pitchFamily="34" charset="0"/>
              <a:buChar char="•"/>
            </a:pPr>
            <a:r>
              <a:rPr lang="en-GB" dirty="0">
                <a:solidFill>
                  <a:schemeClr val="tx1"/>
                </a:solidFill>
              </a:rPr>
              <a:t>The Packs are designed to be used  as follow-up activity after the event. Allowing audiences to discuss  elements raised from the conference. </a:t>
            </a:r>
          </a:p>
        </p:txBody>
      </p:sp>
      <p:sp>
        <p:nvSpPr>
          <p:cNvPr id="22" name="Rectangle: Rounded Corners 21">
            <a:extLst>
              <a:ext uri="{FF2B5EF4-FFF2-40B4-BE49-F238E27FC236}">
                <a16:creationId xmlns:a16="http://schemas.microsoft.com/office/drawing/2014/main" id="{B5B6A10F-A235-A96F-A943-FEED0A5F9FDB}"/>
              </a:ext>
            </a:extLst>
          </p:cNvPr>
          <p:cNvSpPr/>
          <p:nvPr/>
        </p:nvSpPr>
        <p:spPr>
          <a:xfrm>
            <a:off x="7067870" y="803137"/>
            <a:ext cx="3806251" cy="1794785"/>
          </a:xfrm>
          <a:prstGeom prst="roundRect">
            <a:avLst>
              <a:gd name="adj" fmla="val 9837"/>
            </a:avLst>
          </a:prstGeom>
          <a:solidFill>
            <a:schemeClr val="bg1">
              <a:lumMod val="85000"/>
              <a:alpha val="6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4. WHO CAN DELIVER THIS?</a:t>
            </a:r>
          </a:p>
          <a:p>
            <a:r>
              <a:rPr lang="en-GB" dirty="0">
                <a:solidFill>
                  <a:schemeClr val="tx1"/>
                </a:solidFill>
              </a:rPr>
              <a:t>Each exercise requires a facilitator; a member of the group who is capable and comfortable to do so, ideally with an instructional qualification.</a:t>
            </a:r>
          </a:p>
          <a:p>
            <a:endParaRPr lang="en-GB" dirty="0">
              <a:solidFill>
                <a:schemeClr val="tx1"/>
              </a:solidFill>
            </a:endParaRPr>
          </a:p>
        </p:txBody>
      </p:sp>
      <p:sp>
        <p:nvSpPr>
          <p:cNvPr id="23" name="Rectangle: Rounded Corners 22">
            <a:extLst>
              <a:ext uri="{FF2B5EF4-FFF2-40B4-BE49-F238E27FC236}">
                <a16:creationId xmlns:a16="http://schemas.microsoft.com/office/drawing/2014/main" id="{77F6D438-3706-B8F5-0263-3281A4D5FC7F}"/>
              </a:ext>
            </a:extLst>
          </p:cNvPr>
          <p:cNvSpPr/>
          <p:nvPr/>
        </p:nvSpPr>
        <p:spPr>
          <a:xfrm>
            <a:off x="7067870" y="2878477"/>
            <a:ext cx="3806251" cy="2714603"/>
          </a:xfrm>
          <a:prstGeom prst="roundRect">
            <a:avLst>
              <a:gd name="adj" fmla="val 2083"/>
            </a:avLst>
          </a:prstGeom>
          <a:solidFill>
            <a:schemeClr val="bg1">
              <a:lumMod val="85000"/>
              <a:alpha val="6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b="1" dirty="0">
                <a:solidFill>
                  <a:schemeClr val="tx1"/>
                </a:solidFill>
              </a:rPr>
              <a:t>5. HOW TO USE THIS PACK?</a:t>
            </a:r>
          </a:p>
          <a:p>
            <a:pPr marL="285750" indent="-285750">
              <a:buFont typeface="Arial" panose="020B0604020202020204" pitchFamily="34" charset="0"/>
              <a:buChar char="•"/>
            </a:pPr>
            <a:r>
              <a:rPr lang="en-GB" dirty="0">
                <a:solidFill>
                  <a:schemeClr val="tx1"/>
                </a:solidFill>
              </a:rPr>
              <a:t>There are 5 exercises to choose from depending on what you think will be good for your audience.</a:t>
            </a:r>
          </a:p>
          <a:p>
            <a:pPr marL="285750" indent="-285750">
              <a:buFont typeface="Arial" panose="020B0604020202020204" pitchFamily="34" charset="0"/>
              <a:buChar char="•"/>
            </a:pPr>
            <a:r>
              <a:rPr lang="en-GB" dirty="0">
                <a:solidFill>
                  <a:schemeClr val="tx1"/>
                </a:solidFill>
              </a:rPr>
              <a:t>We recommend spending 20-30 min on each exercise, to enable depth of understanding rather than cramming too much in.</a:t>
            </a:r>
          </a:p>
          <a:p>
            <a:endParaRPr lang="en-GB" dirty="0">
              <a:solidFill>
                <a:schemeClr val="tx1"/>
              </a:solidFill>
            </a:endParaRPr>
          </a:p>
        </p:txBody>
      </p:sp>
      <p:pic>
        <p:nvPicPr>
          <p:cNvPr id="2" name="Picture 1">
            <a:extLst>
              <a:ext uri="{FF2B5EF4-FFF2-40B4-BE49-F238E27FC236}">
                <a16:creationId xmlns:a16="http://schemas.microsoft.com/office/drawing/2014/main" id="{3A9B595D-4CD5-8C67-B8DF-FF711A5059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36351" y="5812047"/>
            <a:ext cx="3110669" cy="928046"/>
          </a:xfrm>
          <a:prstGeom prst="rect">
            <a:avLst/>
          </a:prstGeom>
          <a:noFill/>
          <a:ln>
            <a:noFill/>
          </a:ln>
        </p:spPr>
      </p:pic>
      <p:pic>
        <p:nvPicPr>
          <p:cNvPr id="3" name="Picture 2" descr="A yellow and white text on a gray background&#10;&#10;AI-generated content may be incorrect.">
            <a:extLst>
              <a:ext uri="{FF2B5EF4-FFF2-40B4-BE49-F238E27FC236}">
                <a16:creationId xmlns:a16="http://schemas.microsoft.com/office/drawing/2014/main" id="{E095212D-B36E-29C1-11E8-746B51F037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063241"/>
            <a:ext cx="6358067" cy="794758"/>
          </a:xfrm>
          <a:prstGeom prst="rect">
            <a:avLst/>
          </a:prstGeom>
        </p:spPr>
      </p:pic>
    </p:spTree>
    <p:extLst>
      <p:ext uri="{BB962C8B-B14F-4D97-AF65-F5344CB8AC3E}">
        <p14:creationId xmlns:p14="http://schemas.microsoft.com/office/powerpoint/2010/main" val="26023613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0" y="-64363"/>
            <a:ext cx="12191980" cy="6986723"/>
          </a:xfrm>
          <a:prstGeom prst="rect">
            <a:avLst/>
          </a:prstGeom>
        </p:spPr>
      </p:pic>
      <p:pic>
        <p:nvPicPr>
          <p:cNvPr id="4" name="Picture 3">
            <a:extLst>
              <a:ext uri="{FF2B5EF4-FFF2-40B4-BE49-F238E27FC236}">
                <a16:creationId xmlns:a16="http://schemas.microsoft.com/office/drawing/2014/main" id="{84BD915A-CB8A-C25F-66A6-698F9AF722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9457" y="5876865"/>
            <a:ext cx="3288618" cy="981135"/>
          </a:xfrm>
          <a:prstGeom prst="rect">
            <a:avLst/>
          </a:prstGeom>
          <a:noFill/>
          <a:ln>
            <a:noFill/>
          </a:ln>
        </p:spPr>
      </p:pic>
      <p:sp>
        <p:nvSpPr>
          <p:cNvPr id="8" name="Title 7">
            <a:extLst>
              <a:ext uri="{FF2B5EF4-FFF2-40B4-BE49-F238E27FC236}">
                <a16:creationId xmlns:a16="http://schemas.microsoft.com/office/drawing/2014/main" id="{40CB3ED4-B44C-7968-3C40-A0BA49C4CB73}"/>
              </a:ext>
            </a:extLst>
          </p:cNvPr>
          <p:cNvSpPr txBox="1">
            <a:spLocks noGrp="1"/>
          </p:cNvSpPr>
          <p:nvPr>
            <p:ph type="ctrTitle"/>
          </p:nvPr>
        </p:nvSpPr>
        <p:spPr>
          <a:xfrm>
            <a:off x="342900" y="1013795"/>
            <a:ext cx="11348355" cy="532628"/>
          </a:xfrm>
          <a:prstGeom prst="roundRect">
            <a:avLst/>
          </a:prstGeom>
          <a:solidFill>
            <a:schemeClr val="bg1"/>
          </a:solidFill>
          <a:ln>
            <a:solidFill>
              <a:srgbClr val="00B0F0"/>
            </a:solidFill>
          </a:ln>
        </p:spPr>
        <p:txBody>
          <a:bodyPr wrap="square" rtlCol="0">
            <a:spAutoFit/>
          </a:bodyPr>
          <a:lstStyle/>
          <a:p>
            <a:pPr algn="l"/>
            <a:r>
              <a:rPr lang="en-GB" sz="1400" dirty="0">
                <a:solidFill>
                  <a:srgbClr val="FFFF00"/>
                </a:solidFill>
                <a:latin typeface="+mn-lt"/>
              </a:rPr>
              <a:t>Mini Ex2</a:t>
            </a:r>
            <a:r>
              <a:rPr lang="en-GB" sz="1400" dirty="0">
                <a:latin typeface="+mn-lt"/>
              </a:rPr>
              <a:t>. </a:t>
            </a:r>
            <a:r>
              <a:rPr lang="en-GB" sz="1400" b="1" dirty="0">
                <a:latin typeface="+mn-lt"/>
              </a:rPr>
              <a:t>The Digital Platoon Sergeant</a:t>
            </a:r>
            <a:r>
              <a:rPr lang="en-GB" sz="1400" dirty="0">
                <a:latin typeface="+mn-lt"/>
              </a:rPr>
              <a:t>: A fictitious case Study based around an AI app that tracks soldiers' fitness , sleep and the dreaded guard list.</a:t>
            </a:r>
          </a:p>
        </p:txBody>
      </p:sp>
      <p:sp>
        <p:nvSpPr>
          <p:cNvPr id="11" name="TextBox 10">
            <a:extLst>
              <a:ext uri="{FF2B5EF4-FFF2-40B4-BE49-F238E27FC236}">
                <a16:creationId xmlns:a16="http://schemas.microsoft.com/office/drawing/2014/main" id="{7B39A88A-2D8A-D37E-E70E-0DE041552CEC}"/>
              </a:ext>
            </a:extLst>
          </p:cNvPr>
          <p:cNvSpPr txBox="1"/>
          <p:nvPr/>
        </p:nvSpPr>
        <p:spPr>
          <a:xfrm>
            <a:off x="342901" y="534657"/>
            <a:ext cx="11419579" cy="340519"/>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pPr defTabSz="257164">
              <a:defRPr/>
            </a:pPr>
            <a:r>
              <a:rPr lang="en-GB" sz="1400" dirty="0">
                <a:solidFill>
                  <a:srgbClr val="FFFF00"/>
                </a:solidFill>
                <a:cs typeface="Arial" panose="020B0604020202020204" pitchFamily="34" charset="0"/>
              </a:rPr>
              <a:t>Mini Ex1.</a:t>
            </a:r>
            <a:r>
              <a:rPr lang="en-GB" sz="1400" dirty="0">
                <a:cs typeface="Arial" panose="020B0604020202020204" pitchFamily="34" charset="0"/>
              </a:rPr>
              <a:t> </a:t>
            </a:r>
            <a:r>
              <a:rPr lang="en-GB" sz="1400" b="1" dirty="0">
                <a:cs typeface="Arial" panose="020B0604020202020204" pitchFamily="34" charset="0"/>
              </a:rPr>
              <a:t>AI in Action: </a:t>
            </a:r>
            <a:r>
              <a:rPr lang="en-GB" sz="1400" dirty="0">
                <a:cs typeface="Arial" panose="020B0604020202020204" pitchFamily="34" charset="0"/>
              </a:rPr>
              <a:t>A chance to experiment using AI looking at current withing your workspace that AI could improve/streamline.</a:t>
            </a:r>
          </a:p>
        </p:txBody>
      </p:sp>
      <p:sp>
        <p:nvSpPr>
          <p:cNvPr id="12" name="TextBox 11">
            <a:extLst>
              <a:ext uri="{FF2B5EF4-FFF2-40B4-BE49-F238E27FC236}">
                <a16:creationId xmlns:a16="http://schemas.microsoft.com/office/drawing/2014/main" id="{633EA108-3993-0AE9-B637-B662F081ECD5}"/>
              </a:ext>
            </a:extLst>
          </p:cNvPr>
          <p:cNvSpPr txBox="1"/>
          <p:nvPr/>
        </p:nvSpPr>
        <p:spPr>
          <a:xfrm>
            <a:off x="342900" y="1774661"/>
            <a:ext cx="11405505" cy="1021556"/>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400" dirty="0">
                <a:solidFill>
                  <a:srgbClr val="FFFF00"/>
                </a:solidFill>
                <a:latin typeface="Aptos" panose="020B0004020202020204" pitchFamily="34" charset="0"/>
                <a:ea typeface="Aptos" panose="020B0004020202020204" pitchFamily="34" charset="0"/>
                <a:cs typeface="Aptos" panose="020B0004020202020204" pitchFamily="34" charset="0"/>
              </a:rPr>
              <a:t>In Depth Ex3</a:t>
            </a:r>
            <a:r>
              <a:rPr lang="en-GB" sz="1400" dirty="0">
                <a:latin typeface="Aptos" panose="020B0004020202020204" pitchFamily="34" charset="0"/>
                <a:ea typeface="Aptos" panose="020B0004020202020204" pitchFamily="34" charset="0"/>
                <a:cs typeface="Aptos" panose="020B0004020202020204" pitchFamily="34" charset="0"/>
              </a:rPr>
              <a:t>. </a:t>
            </a:r>
            <a:r>
              <a:rPr lang="en-GB" sz="1400" b="1" dirty="0">
                <a:latin typeface="Aptos" panose="020B0004020202020204" pitchFamily="34" charset="0"/>
                <a:ea typeface="Aptos" panose="020B0004020202020204" pitchFamily="34" charset="0"/>
                <a:cs typeface="Aptos" panose="020B0004020202020204" pitchFamily="34" charset="0"/>
              </a:rPr>
              <a:t>Op Iron Lantern: </a:t>
            </a:r>
            <a:r>
              <a:rPr lang="en-GB" sz="1400" dirty="0">
                <a:cs typeface="Arial" panose="020B0604020202020204" pitchFamily="34" charset="0"/>
              </a:rPr>
              <a:t>To understand how AI-generated information can lead to confident but opposing views, and to explore how leaders can make honest and ethical decisions when the facts are unclear or disputed.</a:t>
            </a:r>
          </a:p>
          <a:p>
            <a:r>
              <a:rPr lang="en-GB" sz="1400" dirty="0">
                <a:cs typeface="Arial" panose="020B0604020202020204" pitchFamily="34" charset="0"/>
              </a:rPr>
              <a:t>Your role is to interpret incoming intelligence reports and provide a provisional 3-point plan to your HQ as to what to do next. </a:t>
            </a:r>
          </a:p>
          <a:p>
            <a:endParaRPr lang="en-GB" sz="1200" b="1" dirty="0">
              <a:effectLst/>
              <a:latin typeface="Aptos" panose="020B0004020202020204" pitchFamily="34" charset="0"/>
              <a:ea typeface="Aptos" panose="020B0004020202020204" pitchFamily="34" charset="0"/>
              <a:cs typeface="Aptos" panose="020B0004020202020204" pitchFamily="34" charset="0"/>
            </a:endParaRPr>
          </a:p>
        </p:txBody>
      </p:sp>
      <p:sp>
        <p:nvSpPr>
          <p:cNvPr id="13" name="TextBox 12">
            <a:extLst>
              <a:ext uri="{FF2B5EF4-FFF2-40B4-BE49-F238E27FC236}">
                <a16:creationId xmlns:a16="http://schemas.microsoft.com/office/drawing/2014/main" id="{1ABC3481-2398-709E-B1AF-BD046B82DCCD}"/>
              </a:ext>
            </a:extLst>
          </p:cNvPr>
          <p:cNvSpPr txBox="1"/>
          <p:nvPr/>
        </p:nvSpPr>
        <p:spPr>
          <a:xfrm>
            <a:off x="342901" y="3140417"/>
            <a:ext cx="11405504" cy="1055608"/>
          </a:xfrm>
          <a:prstGeom prst="roundRect">
            <a:avLst/>
          </a:prstGeom>
          <a:solidFill>
            <a:schemeClr val="bg1"/>
          </a:solidFill>
          <a:ln>
            <a:solidFill>
              <a:srgbClr val="00B0F0"/>
            </a:solidFill>
          </a:ln>
        </p:spPr>
        <p:txBody>
          <a:bodyPr wrap="square">
            <a:spAutoFit/>
          </a:bodyPr>
          <a:lstStyle/>
          <a:p>
            <a:r>
              <a:rPr lang="en-GB" sz="1400" dirty="0">
                <a:solidFill>
                  <a:srgbClr val="FFFF00"/>
                </a:solidFill>
                <a:latin typeface="Aptos" panose="020B0004020202020204" pitchFamily="34" charset="0"/>
                <a:ea typeface="Times New Roman" panose="02020603050405020304" pitchFamily="18" charset="0"/>
                <a:cs typeface="Aptos" panose="020B0004020202020204" pitchFamily="34" charset="0"/>
              </a:rPr>
              <a:t>Mini </a:t>
            </a:r>
            <a:r>
              <a:rPr lang="en-GB" sz="1400"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 Ex4. </a:t>
            </a:r>
            <a:r>
              <a:rPr lang="en-GB" sz="1400" b="1" dirty="0">
                <a:effectLst/>
                <a:latin typeface="Aptos" panose="020B0004020202020204" pitchFamily="34" charset="0"/>
                <a:ea typeface="Times New Roman" panose="02020603050405020304" pitchFamily="18" charset="0"/>
                <a:cs typeface="Aptos" panose="020B0004020202020204" pitchFamily="34" charset="0"/>
              </a:rPr>
              <a:t>The Algorithm of War:</a:t>
            </a:r>
            <a:r>
              <a:rPr lang="en-GB" sz="1400" dirty="0">
                <a:latin typeface="Aptos" panose="020B0004020202020204" pitchFamily="34" charset="0"/>
                <a:ea typeface="Aptos" panose="020B0004020202020204" pitchFamily="34" charset="0"/>
                <a:cs typeface="Aptos" panose="020B0004020202020204" pitchFamily="34" charset="0"/>
              </a:rPr>
              <a:t>  A Case study looking at an AI-driven intelligence platforms that rapidly analyses data from intercepted communications, CCTV, satellite imagery, and social media to generate target packs. How can militaries balance the tactical advantage of speed against the ethical obligation to minimise civilian harm?</a:t>
            </a:r>
          </a:p>
          <a:p>
            <a:endParaRPr lang="en-GB" sz="1400" dirty="0">
              <a:effectLst/>
              <a:latin typeface="Aptos" panose="020B0004020202020204" pitchFamily="34" charset="0"/>
              <a:ea typeface="Aptos" panose="020B0004020202020204" pitchFamily="34" charset="0"/>
              <a:cs typeface="Aptos" panose="020B0004020202020204" pitchFamily="34" charset="0"/>
            </a:endParaRPr>
          </a:p>
        </p:txBody>
      </p:sp>
      <p:sp>
        <p:nvSpPr>
          <p:cNvPr id="14" name="TextBox 13">
            <a:extLst>
              <a:ext uri="{FF2B5EF4-FFF2-40B4-BE49-F238E27FC236}">
                <a16:creationId xmlns:a16="http://schemas.microsoft.com/office/drawing/2014/main" id="{3069C332-11D2-1B00-C726-E1C8A3CA14A2}"/>
              </a:ext>
            </a:extLst>
          </p:cNvPr>
          <p:cNvSpPr txBox="1"/>
          <p:nvPr/>
        </p:nvSpPr>
        <p:spPr>
          <a:xfrm>
            <a:off x="314326" y="4402699"/>
            <a:ext cx="11405504" cy="817245"/>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400"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In Depth Ex5</a:t>
            </a:r>
            <a:r>
              <a:rPr lang="en-GB" sz="1400" dirty="0">
                <a:effectLst/>
                <a:latin typeface="Aptos" panose="020B0004020202020204" pitchFamily="34" charset="0"/>
                <a:ea typeface="Times New Roman" panose="02020603050405020304" pitchFamily="18" charset="0"/>
                <a:cs typeface="Aptos" panose="020B0004020202020204" pitchFamily="34" charset="0"/>
              </a:rPr>
              <a:t>. </a:t>
            </a:r>
            <a:r>
              <a:rPr lang="en-GB" sz="1400" b="1" dirty="0">
                <a:effectLst/>
                <a:latin typeface="Aptos" panose="020B0004020202020204" pitchFamily="34" charset="0"/>
                <a:ea typeface="Times New Roman" panose="02020603050405020304" pitchFamily="18" charset="0"/>
                <a:cs typeface="Aptos" panose="020B0004020202020204" pitchFamily="34" charset="0"/>
              </a:rPr>
              <a:t>AI and Leadership in Modern Conflict</a:t>
            </a:r>
            <a:r>
              <a:rPr lang="en-GB" sz="1400" dirty="0">
                <a:effectLst/>
                <a:latin typeface="Aptos" panose="020B0004020202020204" pitchFamily="34" charset="0"/>
                <a:ea typeface="Times New Roman" panose="02020603050405020304" pitchFamily="18" charset="0"/>
                <a:cs typeface="Aptos" panose="020B0004020202020204" pitchFamily="34" charset="0"/>
              </a:rPr>
              <a:t>:</a:t>
            </a:r>
            <a:r>
              <a:rPr lang="en-GB" sz="1400" dirty="0">
                <a:latin typeface="Aptos" panose="020B0004020202020204" pitchFamily="34" charset="0"/>
                <a:ea typeface="Times New Roman" panose="02020603050405020304" pitchFamily="18" charset="0"/>
                <a:cs typeface="Aptos" panose="020B0004020202020204" pitchFamily="34" charset="0"/>
              </a:rPr>
              <a:t> A realistic modern war scenario, that looks at the ethical component of AI targeting and autonomous platforms. Teams will be placed under time pressure to make tactical and moral decisions. Comparing and discussing their leadership decisions.</a:t>
            </a:r>
            <a:r>
              <a:rPr lang="en-GB" sz="1400" dirty="0">
                <a:latin typeface="Aptos" panose="020B0004020202020204" pitchFamily="34" charset="0"/>
                <a:ea typeface="Aptos" panose="020B0004020202020204" pitchFamily="34" charset="0"/>
                <a:cs typeface="Aptos" panose="020B0004020202020204" pitchFamily="34" charset="0"/>
              </a:rPr>
              <a:t> </a:t>
            </a:r>
            <a:endParaRPr lang="en-GB" sz="1400" dirty="0">
              <a:effectLst/>
              <a:latin typeface="Aptos" panose="020B0004020202020204" pitchFamily="34" charset="0"/>
              <a:ea typeface="Aptos" panose="020B0004020202020204" pitchFamily="34" charset="0"/>
              <a:cs typeface="Aptos" panose="020B0004020202020204" pitchFamily="34" charset="0"/>
            </a:endParaRPr>
          </a:p>
        </p:txBody>
      </p:sp>
      <p:sp>
        <p:nvSpPr>
          <p:cNvPr id="15" name="TextBox 14">
            <a:extLst>
              <a:ext uri="{FF2B5EF4-FFF2-40B4-BE49-F238E27FC236}">
                <a16:creationId xmlns:a16="http://schemas.microsoft.com/office/drawing/2014/main" id="{D444FD24-7DC8-699C-4960-442EA673EC31}"/>
              </a:ext>
            </a:extLst>
          </p:cNvPr>
          <p:cNvSpPr txBox="1"/>
          <p:nvPr/>
        </p:nvSpPr>
        <p:spPr>
          <a:xfrm>
            <a:off x="3823469" y="93405"/>
            <a:ext cx="4150784" cy="340519"/>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pPr algn="ctr"/>
            <a:r>
              <a:rPr lang="en-GB" sz="1400" b="1" dirty="0">
                <a:effectLst/>
                <a:latin typeface="Aptos" panose="020B0004020202020204" pitchFamily="34" charset="0"/>
                <a:ea typeface="Aptos" panose="020B0004020202020204" pitchFamily="34" charset="0"/>
                <a:cs typeface="Aptos" panose="020B0004020202020204" pitchFamily="34" charset="0"/>
              </a:rPr>
              <a:t>Leadership and Artificial intelligence </a:t>
            </a:r>
            <a:r>
              <a:rPr lang="en-GB" sz="1400" b="1" dirty="0">
                <a:solidFill>
                  <a:srgbClr val="FFFF00"/>
                </a:solidFill>
                <a:effectLst/>
                <a:latin typeface="Aptos" panose="020B0004020202020204" pitchFamily="34" charset="0"/>
                <a:ea typeface="Aptos" panose="020B0004020202020204" pitchFamily="34" charset="0"/>
                <a:cs typeface="Aptos" panose="020B0004020202020204" pitchFamily="34" charset="0"/>
              </a:rPr>
              <a:t>Exercises</a:t>
            </a:r>
            <a:r>
              <a:rPr lang="en-GB" sz="1400" b="1" dirty="0">
                <a:effectLst/>
                <a:latin typeface="Aptos" panose="020B0004020202020204" pitchFamily="34" charset="0"/>
                <a:ea typeface="Aptos" panose="020B0004020202020204" pitchFamily="34" charset="0"/>
                <a:cs typeface="Aptos" panose="020B0004020202020204" pitchFamily="34" charset="0"/>
              </a:rPr>
              <a:t>.  </a:t>
            </a:r>
          </a:p>
        </p:txBody>
      </p:sp>
      <p:sp>
        <p:nvSpPr>
          <p:cNvPr id="16" name="TextBox 15">
            <a:extLst>
              <a:ext uri="{FF2B5EF4-FFF2-40B4-BE49-F238E27FC236}">
                <a16:creationId xmlns:a16="http://schemas.microsoft.com/office/drawing/2014/main" id="{C66FBE5C-15FE-AAB0-9427-14B473F3DEA5}"/>
              </a:ext>
            </a:extLst>
          </p:cNvPr>
          <p:cNvSpPr txBox="1"/>
          <p:nvPr/>
        </p:nvSpPr>
        <p:spPr>
          <a:xfrm>
            <a:off x="342900" y="5380267"/>
            <a:ext cx="11419580" cy="578882"/>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400" dirty="0">
                <a:solidFill>
                  <a:srgbClr val="FFFF00"/>
                </a:solidFill>
                <a:latin typeface="Aptos" panose="020B0004020202020204" pitchFamily="34" charset="0"/>
                <a:ea typeface="Aptos" panose="020B0004020202020204" pitchFamily="34" charset="0"/>
                <a:cs typeface="Aptos" panose="020B0004020202020204" pitchFamily="34" charset="0"/>
              </a:rPr>
              <a:t>In Depth Ex6</a:t>
            </a:r>
            <a:r>
              <a:rPr lang="en-GB" sz="1400" dirty="0">
                <a:latin typeface="Aptos" panose="020B0004020202020204" pitchFamily="34" charset="0"/>
                <a:ea typeface="Aptos" panose="020B0004020202020204" pitchFamily="34" charset="0"/>
                <a:cs typeface="Aptos" panose="020B0004020202020204" pitchFamily="34" charset="0"/>
              </a:rPr>
              <a:t>.</a:t>
            </a:r>
            <a:r>
              <a:rPr lang="en-GB" sz="1400" dirty="0">
                <a:solidFill>
                  <a:srgbClr val="FFFF00"/>
                </a:solidFill>
                <a:latin typeface="Aptos" panose="020B0004020202020204" pitchFamily="34" charset="0"/>
                <a:ea typeface="Aptos" panose="020B0004020202020204" pitchFamily="34" charset="0"/>
                <a:cs typeface="Aptos" panose="020B0004020202020204" pitchFamily="34" charset="0"/>
              </a:rPr>
              <a:t> </a:t>
            </a:r>
            <a:r>
              <a:rPr lang="en-GB" sz="1400" dirty="0">
                <a:latin typeface="Aptos" panose="020B0004020202020204" pitchFamily="34" charset="0"/>
                <a:ea typeface="Aptos" panose="020B0004020202020204" pitchFamily="34" charset="0"/>
                <a:cs typeface="Aptos" panose="020B0004020202020204" pitchFamily="34" charset="0"/>
              </a:rPr>
              <a:t>AI Debate:</a:t>
            </a:r>
            <a:r>
              <a:rPr lang="en-GB" sz="1400" dirty="0">
                <a:latin typeface="Arial" panose="020B0604020202020204" pitchFamily="34" charset="0"/>
                <a:cs typeface="Arial" panose="020B0604020202020204" pitchFamily="34" charset="0"/>
              </a:rPr>
              <a:t> Should </a:t>
            </a:r>
            <a:r>
              <a:rPr lang="en-GB" sz="1400" b="1" dirty="0">
                <a:latin typeface="Aptos" panose="020B0004020202020204" pitchFamily="34" charset="0"/>
                <a:cs typeface="Arial" panose="020B0604020202020204" pitchFamily="34" charset="0"/>
              </a:rPr>
              <a:t>Artificial Intelligence  be fully embraced and integrated into the military workplace and operational environments?</a:t>
            </a:r>
            <a:endParaRPr lang="en-GB" sz="1400" dirty="0">
              <a:effectLst/>
              <a:latin typeface="Aptos" panose="020B0004020202020204" pitchFamily="34" charset="0"/>
              <a:ea typeface="Aptos" panose="020B0004020202020204" pitchFamily="34" charset="0"/>
              <a:cs typeface="Aptos" panose="020B0004020202020204" pitchFamily="34" charset="0"/>
            </a:endParaRPr>
          </a:p>
        </p:txBody>
      </p:sp>
      <p:pic>
        <p:nvPicPr>
          <p:cNvPr id="2" name="Picture 1" descr="A yellow and white text on a gray background&#10;&#10;AI-generated content may be incorrect.">
            <a:extLst>
              <a:ext uri="{FF2B5EF4-FFF2-40B4-BE49-F238E27FC236}">
                <a16:creationId xmlns:a16="http://schemas.microsoft.com/office/drawing/2014/main" id="{89259A9E-A319-9E7D-72EB-805C25CE6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24248"/>
            <a:ext cx="5070021" cy="633752"/>
          </a:xfrm>
          <a:prstGeom prst="rect">
            <a:avLst/>
          </a:prstGeom>
        </p:spPr>
      </p:pic>
    </p:spTree>
    <p:extLst>
      <p:ext uri="{BB962C8B-B14F-4D97-AF65-F5344CB8AC3E}">
        <p14:creationId xmlns:p14="http://schemas.microsoft.com/office/powerpoint/2010/main" val="173391278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20" y="1"/>
            <a:ext cx="12191980" cy="6857999"/>
          </a:xfrm>
          <a:prstGeom prst="rect">
            <a:avLst/>
          </a:prstGeom>
        </p:spPr>
      </p:pic>
      <p:pic>
        <p:nvPicPr>
          <p:cNvPr id="4" name="Picture 3">
            <a:extLst>
              <a:ext uri="{FF2B5EF4-FFF2-40B4-BE49-F238E27FC236}">
                <a16:creationId xmlns:a16="http://schemas.microsoft.com/office/drawing/2014/main" id="{84BD915A-CB8A-C25F-66A6-698F9AF722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0163" y="6075799"/>
            <a:ext cx="2621817" cy="782200"/>
          </a:xfrm>
          <a:prstGeom prst="rect">
            <a:avLst/>
          </a:prstGeom>
          <a:noFill/>
          <a:ln>
            <a:noFill/>
          </a:ln>
        </p:spPr>
      </p:pic>
      <p:sp>
        <p:nvSpPr>
          <p:cNvPr id="3" name="Text Placeholder 3">
            <a:extLst>
              <a:ext uri="{FF2B5EF4-FFF2-40B4-BE49-F238E27FC236}">
                <a16:creationId xmlns:a16="http://schemas.microsoft.com/office/drawing/2014/main" id="{A4ABCA62-1037-139F-995A-4FEC21192E17}"/>
              </a:ext>
            </a:extLst>
          </p:cNvPr>
          <p:cNvSpPr txBox="1">
            <a:spLocks/>
          </p:cNvSpPr>
          <p:nvPr/>
        </p:nvSpPr>
        <p:spPr>
          <a:xfrm>
            <a:off x="110853" y="110123"/>
            <a:ext cx="8909600" cy="386904"/>
          </a:xfrm>
          <a:prstGeom prst="roundRect">
            <a:avLst/>
          </a:prstGeom>
          <a:solidFill>
            <a:schemeClr val="bg1"/>
          </a:solidFill>
          <a:ln>
            <a:solidFill>
              <a:srgbClr val="00B0F0"/>
            </a:solidFill>
          </a:ln>
        </p:spPr>
        <p:txBody>
          <a:bodyPr vert="horz" wrap="none" lIns="72000" tIns="36000" rIns="72000" bIns="3600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cap="all" baseline="0">
                <a:solidFill>
                  <a:schemeClr val="tx1"/>
                </a:solidFill>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Arial Narrow" panose="020B0606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defRPr/>
            </a:pPr>
            <a:r>
              <a:rPr lang="en-GB" sz="20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Facilitator Notes </a:t>
            </a:r>
            <a:r>
              <a:rPr lang="en-GB" sz="2000" dirty="0"/>
              <a:t>mini exercise  1 </a:t>
            </a:r>
            <a:r>
              <a:rPr kumimoji="0" lang="en-GB" sz="2000" b="0" i="0" u="none" strike="noStrike" kern="1200" cap="all" spc="0" normalizeH="0" baseline="0" noProof="0" dirty="0">
                <a:ln>
                  <a:noFill/>
                </a:ln>
                <a:effectLst/>
                <a:uLnTx/>
                <a:uFillTx/>
                <a:latin typeface="Arial Narrow" panose="020B0606020202030204" pitchFamily="34" charset="0"/>
                <a:ea typeface="+mn-ea"/>
                <a:cs typeface="+mn-cs"/>
              </a:rPr>
              <a:t>– AI in Action: Explore, Apply, Evaluate</a:t>
            </a:r>
          </a:p>
        </p:txBody>
      </p:sp>
      <p:grpSp>
        <p:nvGrpSpPr>
          <p:cNvPr id="6" name="Group 5">
            <a:extLst>
              <a:ext uri="{FF2B5EF4-FFF2-40B4-BE49-F238E27FC236}">
                <a16:creationId xmlns:a16="http://schemas.microsoft.com/office/drawing/2014/main" id="{E0EE466D-A89B-685A-0421-930752E88693}"/>
              </a:ext>
            </a:extLst>
          </p:cNvPr>
          <p:cNvGrpSpPr/>
          <p:nvPr/>
        </p:nvGrpSpPr>
        <p:grpSpPr>
          <a:xfrm>
            <a:off x="206124" y="769815"/>
            <a:ext cx="4774433" cy="5318367"/>
            <a:chOff x="402677" y="1195436"/>
            <a:chExt cx="4774433" cy="5318367"/>
          </a:xfrm>
          <a:solidFill>
            <a:schemeClr val="bg1">
              <a:alpha val="60000"/>
            </a:schemeClr>
          </a:solidFill>
        </p:grpSpPr>
        <p:sp>
          <p:nvSpPr>
            <p:cNvPr id="7" name="Rectangle: Rounded Corners 6">
              <a:extLst>
                <a:ext uri="{FF2B5EF4-FFF2-40B4-BE49-F238E27FC236}">
                  <a16:creationId xmlns:a16="http://schemas.microsoft.com/office/drawing/2014/main" id="{30895297-7C55-1049-C0AC-581DF671387D}"/>
                </a:ext>
              </a:extLst>
            </p:cNvPr>
            <p:cNvSpPr/>
            <p:nvPr/>
          </p:nvSpPr>
          <p:spPr>
            <a:xfrm>
              <a:off x="402677" y="1195436"/>
              <a:ext cx="4774433" cy="5318367"/>
            </a:xfrm>
            <a:prstGeom prst="roundRect">
              <a:avLst>
                <a:gd name="adj" fmla="val 6928"/>
              </a:avLst>
            </a:prstGeom>
            <a:grpFill/>
            <a:ln w="3175">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26574459-044A-2C88-8AA8-1596EEF72692}"/>
                </a:ext>
              </a:extLst>
            </p:cNvPr>
            <p:cNvPicPr>
              <a:picLocks noChangeAspect="1"/>
            </p:cNvPicPr>
            <p:nvPr/>
          </p:nvPicPr>
          <p:blipFill>
            <a:blip r:embed="rId4"/>
            <a:stretch>
              <a:fillRect/>
            </a:stretch>
          </p:blipFill>
          <p:spPr>
            <a:xfrm>
              <a:off x="729322" y="1610599"/>
              <a:ext cx="802795" cy="802795"/>
            </a:xfrm>
            <a:prstGeom prst="rect">
              <a:avLst/>
            </a:prstGeom>
            <a:grpFill/>
            <a:ln w="3175">
              <a:solidFill>
                <a:schemeClr val="bg2">
                  <a:lumMod val="50000"/>
                  <a:lumOff val="50000"/>
                </a:schemeClr>
              </a:solidFill>
            </a:ln>
          </p:spPr>
        </p:pic>
        <p:pic>
          <p:nvPicPr>
            <p:cNvPr id="11" name="Picture 10">
              <a:extLst>
                <a:ext uri="{FF2B5EF4-FFF2-40B4-BE49-F238E27FC236}">
                  <a16:creationId xmlns:a16="http://schemas.microsoft.com/office/drawing/2014/main" id="{9296DF7A-2913-2FAD-EB83-4775A442BBE3}"/>
                </a:ext>
              </a:extLst>
            </p:cNvPr>
            <p:cNvPicPr>
              <a:picLocks noChangeAspect="1"/>
            </p:cNvPicPr>
            <p:nvPr/>
          </p:nvPicPr>
          <p:blipFill>
            <a:blip r:embed="rId5"/>
            <a:stretch>
              <a:fillRect/>
            </a:stretch>
          </p:blipFill>
          <p:spPr>
            <a:xfrm>
              <a:off x="695742" y="3671708"/>
              <a:ext cx="802796" cy="802796"/>
            </a:xfrm>
            <a:prstGeom prst="rect">
              <a:avLst/>
            </a:prstGeom>
            <a:grpFill/>
            <a:ln w="3175">
              <a:solidFill>
                <a:schemeClr val="bg2">
                  <a:lumMod val="50000"/>
                  <a:lumOff val="50000"/>
                </a:schemeClr>
              </a:solidFill>
            </a:ln>
          </p:spPr>
        </p:pic>
        <p:pic>
          <p:nvPicPr>
            <p:cNvPr id="12" name="Picture 11">
              <a:extLst>
                <a:ext uri="{FF2B5EF4-FFF2-40B4-BE49-F238E27FC236}">
                  <a16:creationId xmlns:a16="http://schemas.microsoft.com/office/drawing/2014/main" id="{F1EA0F01-7C63-1B55-C7FC-91D317A9A858}"/>
                </a:ext>
              </a:extLst>
            </p:cNvPr>
            <p:cNvPicPr>
              <a:picLocks noChangeAspect="1"/>
            </p:cNvPicPr>
            <p:nvPr/>
          </p:nvPicPr>
          <p:blipFill>
            <a:blip r:embed="rId6"/>
            <a:stretch>
              <a:fillRect/>
            </a:stretch>
          </p:blipFill>
          <p:spPr>
            <a:xfrm>
              <a:off x="673480" y="4889667"/>
              <a:ext cx="843152" cy="843152"/>
            </a:xfrm>
            <a:prstGeom prst="rect">
              <a:avLst/>
            </a:prstGeom>
            <a:grpFill/>
            <a:ln w="3175">
              <a:solidFill>
                <a:schemeClr val="bg2">
                  <a:lumMod val="50000"/>
                  <a:lumOff val="50000"/>
                </a:schemeClr>
              </a:solidFill>
            </a:ln>
          </p:spPr>
        </p:pic>
      </p:grpSp>
      <p:sp>
        <p:nvSpPr>
          <p:cNvPr id="13" name="Rectangle: Rounded Corners 12">
            <a:extLst>
              <a:ext uri="{FF2B5EF4-FFF2-40B4-BE49-F238E27FC236}">
                <a16:creationId xmlns:a16="http://schemas.microsoft.com/office/drawing/2014/main" id="{C9419956-DF79-BE42-0418-7370099F8535}"/>
              </a:ext>
            </a:extLst>
          </p:cNvPr>
          <p:cNvSpPr/>
          <p:nvPr/>
        </p:nvSpPr>
        <p:spPr>
          <a:xfrm>
            <a:off x="5426233" y="757431"/>
            <a:ext cx="5967944" cy="5318367"/>
          </a:xfrm>
          <a:prstGeom prst="roundRect">
            <a:avLst>
              <a:gd name="adj" fmla="val 6928"/>
            </a:avLst>
          </a:prstGeom>
          <a:solidFill>
            <a:schemeClr val="bg1">
              <a:alpha val="60000"/>
            </a:schemeClr>
          </a:solidFill>
          <a:ln w="3175">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chemeClr val="tx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a:ea typeface="+mn-ea"/>
                <a:cs typeface="Arial"/>
              </a:rPr>
              <a:t>Exercise summary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dirty="0">
                <a:ln>
                  <a:noFill/>
                </a:ln>
                <a:solidFill>
                  <a:schemeClr val="tx1"/>
                </a:solidFill>
                <a:effectLst/>
                <a:uLnTx/>
                <a:uFillTx/>
                <a:latin typeface="Arial"/>
                <a:ea typeface="+mn-ea"/>
                <a:cs typeface="Arial"/>
              </a:rPr>
              <a:t>Step 1 (</a:t>
            </a:r>
            <a:r>
              <a:rPr lang="en-GB" sz="1700" b="1" dirty="0">
                <a:solidFill>
                  <a:schemeClr val="tx1"/>
                </a:solidFill>
                <a:latin typeface="Arial"/>
                <a:cs typeface="Arial"/>
              </a:rPr>
              <a:t>10</a:t>
            </a:r>
            <a:r>
              <a:rPr kumimoji="0" lang="en-GB" sz="1700" b="1" i="0" u="none" strike="noStrike" kern="1200" cap="none" spc="0" normalizeH="0" baseline="0" noProof="0" dirty="0">
                <a:ln>
                  <a:noFill/>
                </a:ln>
                <a:solidFill>
                  <a:schemeClr val="tx1"/>
                </a:solidFill>
                <a:effectLst/>
                <a:uLnTx/>
                <a:uFillTx/>
                <a:latin typeface="Arial"/>
                <a:ea typeface="+mn-ea"/>
                <a:cs typeface="Arial"/>
              </a:rPr>
              <a:t> mins): </a:t>
            </a:r>
            <a:r>
              <a:rPr kumimoji="0" lang="en-GB" sz="1700" i="0" u="none" strike="noStrike" kern="1200" cap="none" spc="0" normalizeH="0" baseline="0" noProof="0" dirty="0">
                <a:ln>
                  <a:noFill/>
                </a:ln>
                <a:solidFill>
                  <a:schemeClr val="tx1"/>
                </a:solidFill>
                <a:effectLst/>
                <a:uLnTx/>
                <a:uFillTx/>
                <a:latin typeface="Arial"/>
                <a:ea typeface="+mn-ea"/>
                <a:cs typeface="Arial"/>
              </a:rPr>
              <a:t>Pick one real task or challenge SP are currently working on/will work on — e.g. designing a training schedule, consolidating meeting notes, generating ideas for a welfare initiative, etc.</a:t>
            </a:r>
          </a:p>
          <a:p>
            <a:pPr marR="0" lvl="0" algn="l" defTabSz="914400" rtl="0" eaLnBrk="1" fontAlgn="auto" latinLnBrk="0" hangingPunct="1">
              <a:lnSpc>
                <a:spcPct val="100000"/>
              </a:lnSpc>
              <a:spcBef>
                <a:spcPts val="0"/>
              </a:spcBef>
              <a:spcAft>
                <a:spcPts val="0"/>
              </a:spcAft>
              <a:buClrTx/>
              <a:buSzTx/>
              <a:tabLst/>
              <a:defRPr/>
            </a:pPr>
            <a:endParaRPr kumimoji="0" lang="en-GB" sz="1700" b="1" i="0" u="none" strike="noStrike" kern="1200" cap="none" spc="0" normalizeH="0" baseline="0" noProof="0" dirty="0">
              <a:ln>
                <a:noFill/>
              </a:ln>
              <a:solidFill>
                <a:schemeClr val="tx1"/>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dirty="0">
                <a:ln>
                  <a:noFill/>
                </a:ln>
                <a:solidFill>
                  <a:schemeClr val="tx1"/>
                </a:solidFill>
                <a:effectLst/>
                <a:uLnTx/>
                <a:uFillTx/>
                <a:latin typeface="Arial"/>
                <a:ea typeface="+mn-ea"/>
                <a:cs typeface="Arial"/>
              </a:rPr>
              <a:t>Step 2 ( 20 mins): </a:t>
            </a:r>
            <a:r>
              <a:rPr kumimoji="0" lang="en-GB" sz="1700" i="0" u="none" strike="noStrike" kern="1200" cap="none" spc="0" normalizeH="0" baseline="0" noProof="0" dirty="0">
                <a:ln>
                  <a:noFill/>
                </a:ln>
                <a:solidFill>
                  <a:schemeClr val="tx1"/>
                </a:solidFill>
                <a:effectLst/>
                <a:uLnTx/>
                <a:uFillTx/>
                <a:latin typeface="Arial"/>
                <a:ea typeface="+mn-ea"/>
                <a:cs typeface="Arial"/>
              </a:rPr>
              <a:t>Choose an AI tool to tackle the chosen task. Experiment with different prompts, asking AI to refine, summarise, or expand its own outputs, etc.</a:t>
            </a:r>
            <a:r>
              <a:rPr kumimoji="0" lang="en-GB" sz="1700" b="1" i="0" u="none" strike="noStrike" kern="1200" cap="none" spc="0" normalizeH="0" baseline="0" noProof="0" dirty="0">
                <a:ln>
                  <a:noFill/>
                </a:ln>
                <a:solidFill>
                  <a:schemeClr val="tx1"/>
                </a:solidFill>
                <a:effectLst/>
                <a:uLnTx/>
                <a:uFillTx/>
                <a:latin typeface="Arial"/>
                <a:ea typeface="+mn-ea"/>
                <a:cs typeface="Arial"/>
              </a:rPr>
              <a:t> </a:t>
            </a:r>
            <a:r>
              <a:rPr kumimoji="0" lang="en-GB" sz="1700" b="0" i="0" u="none" strike="noStrike" kern="1200" cap="none" spc="0" normalizeH="0" baseline="0" noProof="0" dirty="0">
                <a:ln>
                  <a:noFill/>
                </a:ln>
                <a:solidFill>
                  <a:schemeClr val="tx1"/>
                </a:solidFill>
                <a:effectLst/>
                <a:uLnTx/>
                <a:uFillTx/>
                <a:latin typeface="Arial"/>
                <a:ea typeface="+mn-ea"/>
                <a:cs typeface="Arial"/>
              </a:rPr>
              <a:t>(Do not input any SECRET or OS work if using non </a:t>
            </a:r>
            <a:r>
              <a:rPr kumimoji="0" lang="en-GB" sz="1700" b="0" i="0" u="none" strike="noStrike" kern="1200" cap="none" spc="0" normalizeH="0" baseline="0" noProof="0" dirty="0" err="1">
                <a:ln>
                  <a:noFill/>
                </a:ln>
                <a:solidFill>
                  <a:schemeClr val="tx1"/>
                </a:solidFill>
                <a:effectLst/>
                <a:uLnTx/>
                <a:uFillTx/>
                <a:latin typeface="Arial"/>
                <a:ea typeface="+mn-ea"/>
                <a:cs typeface="Arial"/>
              </a:rPr>
              <a:t>MODNet</a:t>
            </a:r>
            <a:r>
              <a:rPr kumimoji="0" lang="en-GB" sz="1700" b="0" i="0" u="none" strike="noStrike" kern="1200" cap="none" spc="0" normalizeH="0" baseline="0" noProof="0" dirty="0">
                <a:ln>
                  <a:noFill/>
                </a:ln>
                <a:solidFill>
                  <a:schemeClr val="tx1"/>
                </a:solidFill>
                <a:effectLst/>
                <a:uLnTx/>
                <a:uFillTx/>
                <a:latin typeface="Arial"/>
                <a:ea typeface="+mn-ea"/>
                <a:cs typeface="Arial"/>
              </a:rPr>
              <a:t> AI 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700" dirty="0">
              <a:solidFill>
                <a:schemeClr val="tx1"/>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dirty="0">
                <a:ln>
                  <a:noFill/>
                </a:ln>
                <a:solidFill>
                  <a:schemeClr val="tx1"/>
                </a:solidFill>
                <a:effectLst/>
                <a:uLnTx/>
                <a:uFillTx/>
                <a:latin typeface="Arial"/>
                <a:ea typeface="+mn-ea"/>
                <a:cs typeface="Arial"/>
              </a:rPr>
              <a:t>Step 3 (15 minutes): </a:t>
            </a:r>
            <a:r>
              <a:rPr kumimoji="0" lang="en-GB" sz="1700" i="0" u="none" strike="noStrike" kern="1200" cap="none" spc="0" normalizeH="0" baseline="0" noProof="0" dirty="0">
                <a:ln>
                  <a:noFill/>
                </a:ln>
                <a:solidFill>
                  <a:schemeClr val="tx1"/>
                </a:solidFill>
                <a:effectLst/>
                <a:uLnTx/>
                <a:uFillTx/>
                <a:latin typeface="Arial"/>
                <a:ea typeface="+mn-ea"/>
                <a:cs typeface="Arial"/>
              </a:rPr>
              <a:t>Evaluate and reflect on the use of AI to tackle the task and share your observations with the group.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700" dirty="0">
              <a:solidFill>
                <a:schemeClr val="tx1"/>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dirty="0">
                <a:ln>
                  <a:noFill/>
                </a:ln>
                <a:solidFill>
                  <a:schemeClr val="tx1"/>
                </a:solidFill>
                <a:effectLst/>
                <a:uLnTx/>
                <a:uFillTx/>
                <a:latin typeface="Arial"/>
                <a:ea typeface="+mn-ea"/>
                <a:cs typeface="Arial"/>
              </a:rPr>
              <a:t>See handout for more details.</a:t>
            </a:r>
            <a:endParaRPr kumimoji="0" lang="en-GB" sz="2000" b="1" i="0" u="none" strike="noStrike" kern="1200" cap="none" spc="0" normalizeH="0" baseline="0" noProof="0" dirty="0">
              <a:ln>
                <a:noFill/>
              </a:ln>
              <a:solidFill>
                <a:schemeClr val="tx1"/>
              </a:solidFill>
              <a:effectLst/>
              <a:uLnTx/>
              <a:uFillTx/>
              <a:latin typeface="Arial"/>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chemeClr val="tx1"/>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a:ea typeface="+mn-ea"/>
                <a:cs typeface="Arial"/>
              </a:rPr>
              <a:t>	</a:t>
            </a:r>
            <a:r>
              <a:rPr kumimoji="0" lang="en-GB" sz="1600" b="0" i="0" u="none" strike="noStrike" kern="1200" cap="none" spc="0" normalizeH="0" baseline="0" noProof="0" dirty="0">
                <a:ln>
                  <a:noFill/>
                </a:ln>
                <a:solidFill>
                  <a:schemeClr val="tx1"/>
                </a:solidFill>
                <a:effectLst/>
                <a:uLnTx/>
                <a:uFillTx/>
                <a:latin typeface="Arial"/>
                <a:ea typeface="+mn-ea"/>
                <a:cs typeface="Arial"/>
              </a:rPr>
              <a:t>	 </a:t>
            </a:r>
          </a:p>
        </p:txBody>
      </p:sp>
      <p:sp>
        <p:nvSpPr>
          <p:cNvPr id="14" name="TextBox 13">
            <a:extLst>
              <a:ext uri="{FF2B5EF4-FFF2-40B4-BE49-F238E27FC236}">
                <a16:creationId xmlns:a16="http://schemas.microsoft.com/office/drawing/2014/main" id="{1B0D1D76-FC54-55DF-A603-B4DE59A30EF4}"/>
              </a:ext>
            </a:extLst>
          </p:cNvPr>
          <p:cNvSpPr txBox="1"/>
          <p:nvPr/>
        </p:nvSpPr>
        <p:spPr>
          <a:xfrm>
            <a:off x="1301985" y="1305339"/>
            <a:ext cx="3409156"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Objective: </a:t>
            </a:r>
            <a:r>
              <a:rPr kumimoji="0" lang="en-GB"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Using a live AI tool to explore how it can support for a real work challenge. Assess the output’s quality, limitations, and ethical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Timings: </a:t>
            </a:r>
            <a:r>
              <a:rPr lang="en-GB" dirty="0">
                <a:latin typeface="Arial" panose="020B0604020202020204" pitchFamily="34" charset="0"/>
                <a:cs typeface="Arial" panose="020B0604020202020204" pitchFamily="34" charset="0"/>
              </a:rPr>
              <a:t>45 minutes</a:t>
            </a:r>
            <a:endParaRPr kumimoji="0" lang="en-GB"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Resources: </a:t>
            </a:r>
            <a:r>
              <a:rPr kumimoji="0" lang="en-GB"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Handout 6. AI tools – ChatGPT, Copilot, Chat-MOD, Gemini, Poe, etc.</a:t>
            </a:r>
            <a:endParaRPr lang="en-GB" dirty="0">
              <a:latin typeface="Arial" panose="020B0604020202020204" pitchFamily="34" charset="0"/>
              <a:cs typeface="Arial" panose="020B0604020202020204" pitchFamily="34" charset="0"/>
            </a:endParaRPr>
          </a:p>
        </p:txBody>
      </p:sp>
      <p:pic>
        <p:nvPicPr>
          <p:cNvPr id="2" name="Picture 1" descr="A yellow and white text on a gray background&#10;&#10;AI-generated content may be incorrect.">
            <a:extLst>
              <a:ext uri="{FF2B5EF4-FFF2-40B4-BE49-F238E27FC236}">
                <a16:creationId xmlns:a16="http://schemas.microsoft.com/office/drawing/2014/main" id="{B2AF390A-2A4E-136C-91C2-231928C1DA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62038"/>
            <a:ext cx="5567700" cy="695962"/>
          </a:xfrm>
          <a:prstGeom prst="rect">
            <a:avLst/>
          </a:prstGeom>
        </p:spPr>
      </p:pic>
    </p:spTree>
    <p:extLst>
      <p:ext uri="{BB962C8B-B14F-4D97-AF65-F5344CB8AC3E}">
        <p14:creationId xmlns:p14="http://schemas.microsoft.com/office/powerpoint/2010/main" val="136316476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20" y="2294"/>
            <a:ext cx="12191980" cy="6857999"/>
          </a:xfrm>
          <a:prstGeom prst="rect">
            <a:avLst/>
          </a:prstGeom>
          <a:ln>
            <a:solidFill>
              <a:srgbClr val="0070C0"/>
            </a:solidFill>
          </a:ln>
        </p:spPr>
      </p:pic>
      <p:pic>
        <p:nvPicPr>
          <p:cNvPr id="4" name="Picture 3">
            <a:extLst>
              <a:ext uri="{FF2B5EF4-FFF2-40B4-BE49-F238E27FC236}">
                <a16:creationId xmlns:a16="http://schemas.microsoft.com/office/drawing/2014/main" id="{84BD915A-CB8A-C25F-66A6-698F9AF722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8269" y="5936326"/>
            <a:ext cx="2797058" cy="834482"/>
          </a:xfrm>
          <a:prstGeom prst="rect">
            <a:avLst/>
          </a:prstGeom>
          <a:noFill/>
          <a:ln>
            <a:noFill/>
          </a:ln>
        </p:spPr>
      </p:pic>
      <p:grpSp>
        <p:nvGrpSpPr>
          <p:cNvPr id="13" name="Group 12">
            <a:extLst>
              <a:ext uri="{FF2B5EF4-FFF2-40B4-BE49-F238E27FC236}">
                <a16:creationId xmlns:a16="http://schemas.microsoft.com/office/drawing/2014/main" id="{7862EECA-AB28-F8EF-F1CC-518FA11E3F5E}"/>
              </a:ext>
            </a:extLst>
          </p:cNvPr>
          <p:cNvGrpSpPr/>
          <p:nvPr/>
        </p:nvGrpSpPr>
        <p:grpSpPr>
          <a:xfrm>
            <a:off x="364065" y="501516"/>
            <a:ext cx="4774433" cy="5318367"/>
            <a:chOff x="520581" y="1195436"/>
            <a:chExt cx="4774433" cy="5318367"/>
          </a:xfrm>
          <a:solidFill>
            <a:schemeClr val="bg1">
              <a:alpha val="60000"/>
            </a:schemeClr>
          </a:solidFill>
        </p:grpSpPr>
        <p:sp>
          <p:nvSpPr>
            <p:cNvPr id="14" name="Rectangle: Rounded Corners 13">
              <a:extLst>
                <a:ext uri="{FF2B5EF4-FFF2-40B4-BE49-F238E27FC236}">
                  <a16:creationId xmlns:a16="http://schemas.microsoft.com/office/drawing/2014/main" id="{A5BBDEB5-7C78-0606-7DF4-EB6B341D78AA}"/>
                </a:ext>
              </a:extLst>
            </p:cNvPr>
            <p:cNvSpPr/>
            <p:nvPr/>
          </p:nvSpPr>
          <p:spPr>
            <a:xfrm>
              <a:off x="520581" y="1195436"/>
              <a:ext cx="4774433" cy="5318367"/>
            </a:xfrm>
            <a:prstGeom prst="roundRect">
              <a:avLst>
                <a:gd name="adj" fmla="val 6928"/>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a:solidFill>
                    <a:schemeClr val="tx1"/>
                  </a:solidFill>
                  <a:latin typeface="Arial" panose="020B0604020202020204" pitchFamily="34" charset="0"/>
                  <a:cs typeface="Arial" panose="020B0604020202020204" pitchFamily="34" charset="0"/>
                </a:rPr>
                <a:t>	</a:t>
              </a:r>
            </a:p>
            <a:p>
              <a:r>
                <a:rPr lang="en-GB" sz="1600" b="1">
                  <a:solidFill>
                    <a:schemeClr val="tx1"/>
                  </a:solidFill>
                  <a:latin typeface="Arial" panose="020B0604020202020204" pitchFamily="34" charset="0"/>
                  <a:cs typeface="Arial" panose="020B0604020202020204" pitchFamily="34" charset="0"/>
                </a:rPr>
                <a:t>	</a:t>
              </a:r>
              <a:endParaRPr lang="en-GB">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C8425DA-0CCC-6A81-8039-8B469CDF09D8}"/>
                </a:ext>
              </a:extLst>
            </p:cNvPr>
            <p:cNvPicPr>
              <a:picLocks noChangeAspect="1"/>
            </p:cNvPicPr>
            <p:nvPr/>
          </p:nvPicPr>
          <p:blipFill>
            <a:blip r:embed="rId4"/>
            <a:stretch>
              <a:fillRect/>
            </a:stretch>
          </p:blipFill>
          <p:spPr>
            <a:xfrm>
              <a:off x="752871" y="1781641"/>
              <a:ext cx="802795" cy="802795"/>
            </a:xfrm>
            <a:prstGeom prst="rect">
              <a:avLst/>
            </a:prstGeom>
            <a:grpFill/>
            <a:ln w="3175">
              <a:solidFill>
                <a:srgbClr val="00B0F0"/>
              </a:solidFill>
            </a:ln>
          </p:spPr>
        </p:pic>
        <p:pic>
          <p:nvPicPr>
            <p:cNvPr id="16" name="Picture 15">
              <a:extLst>
                <a:ext uri="{FF2B5EF4-FFF2-40B4-BE49-F238E27FC236}">
                  <a16:creationId xmlns:a16="http://schemas.microsoft.com/office/drawing/2014/main" id="{0BF74365-64F3-C9AC-EC2A-ADF68BA844F4}"/>
                </a:ext>
              </a:extLst>
            </p:cNvPr>
            <p:cNvPicPr>
              <a:picLocks noChangeAspect="1"/>
            </p:cNvPicPr>
            <p:nvPr/>
          </p:nvPicPr>
          <p:blipFill>
            <a:blip r:embed="rId5"/>
            <a:stretch>
              <a:fillRect/>
            </a:stretch>
          </p:blipFill>
          <p:spPr>
            <a:xfrm>
              <a:off x="767939" y="3425113"/>
              <a:ext cx="802796" cy="802796"/>
            </a:xfrm>
            <a:prstGeom prst="rect">
              <a:avLst/>
            </a:prstGeom>
            <a:grpFill/>
            <a:ln w="3175">
              <a:solidFill>
                <a:srgbClr val="00B0F0"/>
              </a:solidFill>
            </a:ln>
          </p:spPr>
        </p:pic>
        <p:pic>
          <p:nvPicPr>
            <p:cNvPr id="17" name="Picture 16">
              <a:extLst>
                <a:ext uri="{FF2B5EF4-FFF2-40B4-BE49-F238E27FC236}">
                  <a16:creationId xmlns:a16="http://schemas.microsoft.com/office/drawing/2014/main" id="{7F66E023-4F2F-4076-FF46-E78A52F574FA}"/>
                </a:ext>
              </a:extLst>
            </p:cNvPr>
            <p:cNvPicPr>
              <a:picLocks noChangeAspect="1"/>
            </p:cNvPicPr>
            <p:nvPr/>
          </p:nvPicPr>
          <p:blipFill>
            <a:blip r:embed="rId6"/>
            <a:stretch>
              <a:fillRect/>
            </a:stretch>
          </p:blipFill>
          <p:spPr>
            <a:xfrm>
              <a:off x="731913" y="4696914"/>
              <a:ext cx="836262" cy="836262"/>
            </a:xfrm>
            <a:prstGeom prst="rect">
              <a:avLst/>
            </a:prstGeom>
            <a:grpFill/>
            <a:ln w="3175">
              <a:solidFill>
                <a:srgbClr val="00B0F0"/>
              </a:solidFill>
            </a:ln>
          </p:spPr>
        </p:pic>
      </p:grpSp>
      <p:sp>
        <p:nvSpPr>
          <p:cNvPr id="18" name="Rectangle: Rounded Corners 17">
            <a:extLst>
              <a:ext uri="{FF2B5EF4-FFF2-40B4-BE49-F238E27FC236}">
                <a16:creationId xmlns:a16="http://schemas.microsoft.com/office/drawing/2014/main" id="{25637003-F2CC-74A7-F3B5-47E80B4EBA9A}"/>
              </a:ext>
            </a:extLst>
          </p:cNvPr>
          <p:cNvSpPr/>
          <p:nvPr/>
        </p:nvSpPr>
        <p:spPr>
          <a:xfrm>
            <a:off x="5739774" y="589850"/>
            <a:ext cx="5967944" cy="5318367"/>
          </a:xfrm>
          <a:prstGeom prst="roundRect">
            <a:avLst>
              <a:gd name="adj" fmla="val 6928"/>
            </a:avLst>
          </a:prstGeom>
          <a:solidFill>
            <a:schemeClr val="bg1">
              <a:lumMod val="95000"/>
              <a:lumOff val="5000"/>
              <a:alpha val="6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endParaRPr lang="en-GB" sz="1600" b="1" dirty="0">
              <a:solidFill>
                <a:schemeClr val="tx1"/>
              </a:solidFill>
              <a:latin typeface="Arial"/>
              <a:cs typeface="Arial"/>
            </a:endParaRPr>
          </a:p>
          <a:p>
            <a:r>
              <a:rPr lang="en-GB" sz="2000" b="1" dirty="0">
                <a:solidFill>
                  <a:schemeClr val="tx1"/>
                </a:solidFill>
                <a:latin typeface="Arial"/>
                <a:cs typeface="Arial"/>
              </a:rPr>
              <a:t>Exercise summary </a:t>
            </a:r>
          </a:p>
          <a:p>
            <a:pPr lvl="2"/>
            <a:endParaRPr lang="en-GB"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solidFill>
                  <a:srgbClr val="F9C400"/>
                </a:solidFill>
                <a:latin typeface="Arial"/>
                <a:cs typeface="Arial"/>
              </a:rPr>
              <a:t>Step 1 (2 mins): </a:t>
            </a:r>
            <a:r>
              <a:rPr lang="en-GB" sz="1600" b="1" dirty="0">
                <a:solidFill>
                  <a:schemeClr val="tx1"/>
                </a:solidFill>
                <a:latin typeface="Arial"/>
                <a:cs typeface="Arial"/>
              </a:rPr>
              <a:t>Introduce the topic. </a:t>
            </a:r>
          </a:p>
          <a:p>
            <a:pPr marL="285750" indent="-285750">
              <a:buFont typeface="Arial" panose="020B0604020202020204" pitchFamily="34" charset="0"/>
              <a:buChar char="•"/>
            </a:pPr>
            <a:endParaRPr lang="en-GB" sz="1600" b="1" dirty="0">
              <a:solidFill>
                <a:srgbClr val="F9C400"/>
              </a:solidFill>
              <a:latin typeface="Arial"/>
              <a:cs typeface="Arial"/>
            </a:endParaRPr>
          </a:p>
          <a:p>
            <a:pPr marL="285750" indent="-285750">
              <a:buFont typeface="Arial" panose="020B0604020202020204" pitchFamily="34" charset="0"/>
              <a:buChar char="•"/>
            </a:pPr>
            <a:r>
              <a:rPr lang="en-GB" sz="1600" b="1" dirty="0">
                <a:solidFill>
                  <a:srgbClr val="F9C400"/>
                </a:solidFill>
                <a:latin typeface="Arial"/>
                <a:cs typeface="Arial"/>
              </a:rPr>
              <a:t>Step 2 (5 mins): </a:t>
            </a:r>
            <a:r>
              <a:rPr lang="en-GB" sz="1600" b="1" dirty="0">
                <a:solidFill>
                  <a:schemeClr val="tx1"/>
                </a:solidFill>
                <a:latin typeface="Arial"/>
                <a:cs typeface="Arial"/>
              </a:rPr>
              <a:t>Separate into small group of 5-10.</a:t>
            </a:r>
          </a:p>
          <a:p>
            <a:endParaRPr lang="en-GB" sz="1600" b="1" dirty="0">
              <a:solidFill>
                <a:srgbClr val="F2C20C"/>
              </a:solidFill>
              <a:latin typeface="Arial"/>
              <a:cs typeface="Arial"/>
            </a:endParaRPr>
          </a:p>
          <a:p>
            <a:pPr marL="285750" indent="-285750">
              <a:buFont typeface="Arial" panose="020B0604020202020204" pitchFamily="34" charset="0"/>
              <a:buChar char="•"/>
            </a:pPr>
            <a:r>
              <a:rPr lang="en-GB" sz="1600" b="1" dirty="0">
                <a:solidFill>
                  <a:srgbClr val="F2C20C"/>
                </a:solidFill>
                <a:latin typeface="Arial"/>
                <a:cs typeface="Arial"/>
              </a:rPr>
              <a:t>Step 3 (20 mins): </a:t>
            </a:r>
            <a:r>
              <a:rPr lang="en-GB" sz="1600" b="1" dirty="0">
                <a:solidFill>
                  <a:schemeClr val="tx1"/>
                </a:solidFill>
                <a:latin typeface="Arial"/>
                <a:cs typeface="Arial"/>
              </a:rPr>
              <a:t>Encourage the groups to read through the scenario and as a group produce their conclusions to each of the discussion points.  </a:t>
            </a:r>
            <a:endParaRPr lang="en-GB" sz="1600" dirty="0">
              <a:solidFill>
                <a:schemeClr val="tx1"/>
              </a:solidFill>
              <a:latin typeface="Arial"/>
              <a:cs typeface="Arial"/>
            </a:endParaRPr>
          </a:p>
          <a:p>
            <a:pPr marL="285750" indent="-285750">
              <a:buFont typeface="Arial" panose="020B0604020202020204" pitchFamily="34" charset="0"/>
              <a:buChar char="•"/>
            </a:pPr>
            <a:endParaRPr lang="en-GB" sz="1600" dirty="0">
              <a:solidFill>
                <a:schemeClr val="tx1"/>
              </a:solidFill>
              <a:latin typeface="Arial"/>
              <a:cs typeface="Arial"/>
            </a:endParaRPr>
          </a:p>
          <a:p>
            <a:pPr marL="285750" indent="-285750">
              <a:buFont typeface="Arial" panose="020B0604020202020204" pitchFamily="34" charset="0"/>
              <a:buChar char="•"/>
            </a:pPr>
            <a:r>
              <a:rPr lang="en-GB" sz="1600" b="1" dirty="0">
                <a:solidFill>
                  <a:srgbClr val="F2C20C"/>
                </a:solidFill>
                <a:latin typeface="Arial"/>
                <a:cs typeface="Arial"/>
              </a:rPr>
              <a:t>Step 4 (15 mins): </a:t>
            </a:r>
            <a:r>
              <a:rPr lang="en-GB" sz="1600" b="1" dirty="0">
                <a:solidFill>
                  <a:schemeClr val="tx1"/>
                </a:solidFill>
                <a:latin typeface="Arial"/>
                <a:cs typeface="Arial"/>
              </a:rPr>
              <a:t>As the facilitator select different groups to voice their opinions on each discussion point. Compare to other groups opinions. Draw out key themes and similarities.  </a:t>
            </a:r>
            <a:endParaRPr lang="en-GB" dirty="0">
              <a:solidFill>
                <a:schemeClr val="tx1"/>
              </a:solidFill>
              <a:latin typeface="Arial"/>
              <a:cs typeface="Arial"/>
            </a:endParaRPr>
          </a:p>
          <a:p>
            <a:pPr marL="285750" indent="-285750">
              <a:buFont typeface="Arial" panose="020B0604020202020204" pitchFamily="34" charset="0"/>
              <a:buChar char="•"/>
            </a:pPr>
            <a:endParaRPr lang="en-GB" sz="2000" b="1" dirty="0">
              <a:solidFill>
                <a:schemeClr val="tx1"/>
              </a:solidFill>
              <a:latin typeface="Arial" panose="020B0604020202020204" pitchFamily="34" charset="0"/>
              <a:cs typeface="Arial" panose="020B0604020202020204" pitchFamily="34" charset="0"/>
            </a:endParaRPr>
          </a:p>
          <a:p>
            <a:r>
              <a:rPr lang="en-GB" sz="1600" b="1" dirty="0">
                <a:solidFill>
                  <a:schemeClr val="tx1"/>
                </a:solidFill>
                <a:latin typeface="Arial"/>
                <a:cs typeface="Arial"/>
              </a:rPr>
              <a:t>	</a:t>
            </a:r>
            <a:r>
              <a:rPr lang="en-GB" sz="1600" dirty="0">
                <a:solidFill>
                  <a:schemeClr val="tx1"/>
                </a:solidFill>
                <a:latin typeface="Arial"/>
                <a:cs typeface="Arial"/>
              </a:rPr>
              <a:t>	 </a:t>
            </a:r>
          </a:p>
        </p:txBody>
      </p:sp>
      <p:sp>
        <p:nvSpPr>
          <p:cNvPr id="19" name="TextBox 18">
            <a:extLst>
              <a:ext uri="{FF2B5EF4-FFF2-40B4-BE49-F238E27FC236}">
                <a16:creationId xmlns:a16="http://schemas.microsoft.com/office/drawing/2014/main" id="{88AEB3FA-9E32-20DA-5CB7-EB0EB0FAB019}"/>
              </a:ext>
            </a:extLst>
          </p:cNvPr>
          <p:cNvSpPr txBox="1"/>
          <p:nvPr/>
        </p:nvSpPr>
        <p:spPr>
          <a:xfrm>
            <a:off x="1422323" y="1038117"/>
            <a:ext cx="3329395" cy="3970318"/>
          </a:xfrm>
          <a:prstGeom prst="rect">
            <a:avLst/>
          </a:prstGeom>
          <a:noFill/>
        </p:spPr>
        <p:txBody>
          <a:bodyPr wrap="square" rtlCol="0">
            <a:spAutoFit/>
          </a:bodyPr>
          <a:lstStyle/>
          <a:p>
            <a:r>
              <a:rPr lang="en-GB" b="1" dirty="0">
                <a:solidFill>
                  <a:schemeClr val="tx1"/>
                </a:solidFill>
                <a:latin typeface="Arial" panose="020B0604020202020204" pitchFamily="34" charset="0"/>
                <a:cs typeface="Arial" panose="020B0604020202020204" pitchFamily="34" charset="0"/>
              </a:rPr>
              <a:t>Objective: To create awareness of AI opportunities within barracks and to discuss issue that the integration of AI may bring.</a:t>
            </a:r>
          </a:p>
          <a:p>
            <a:endParaRPr lang="en-GB" b="1" dirty="0">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Timings: </a:t>
            </a:r>
            <a:r>
              <a:rPr lang="en-GB" dirty="0">
                <a:solidFill>
                  <a:schemeClr val="tx1"/>
                </a:solidFill>
                <a:latin typeface="Arial" panose="020B0604020202020204" pitchFamily="34" charset="0"/>
                <a:cs typeface="Arial" panose="020B0604020202020204" pitchFamily="34" charset="0"/>
              </a:rPr>
              <a:t>Approx  – 45</a:t>
            </a:r>
            <a:r>
              <a:rPr lang="en-GB" dirty="0">
                <a:latin typeface="Arial" panose="020B0604020202020204" pitchFamily="34" charset="0"/>
                <a:cs typeface="Arial" panose="020B0604020202020204" pitchFamily="34" charset="0"/>
              </a:rPr>
              <a:t> Min</a:t>
            </a:r>
            <a:endParaRPr lang="en-GB" b="1"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Resources: </a:t>
            </a:r>
            <a:r>
              <a:rPr lang="en-GB" dirty="0">
                <a:solidFill>
                  <a:schemeClr val="tx1"/>
                </a:solidFill>
                <a:latin typeface="Arial" panose="020B0604020202020204" pitchFamily="34" charset="0"/>
                <a:cs typeface="Arial" panose="020B0604020202020204" pitchFamily="34" charset="0"/>
              </a:rPr>
              <a:t>Handout 2 </a:t>
            </a:r>
            <a:endParaRPr lang="en-GB" dirty="0">
              <a:solidFill>
                <a:schemeClr val="tx1"/>
              </a:solidFill>
              <a:highlight>
                <a:srgbClr val="00FF00"/>
              </a:highlight>
              <a:latin typeface="Arial" panose="020B0604020202020204" pitchFamily="34" charset="0"/>
              <a:cs typeface="Arial" panose="020B0604020202020204" pitchFamily="34" charset="0"/>
            </a:endParaRPr>
          </a:p>
          <a:p>
            <a:endParaRPr lang="en-GB" dirty="0"/>
          </a:p>
        </p:txBody>
      </p:sp>
      <p:sp>
        <p:nvSpPr>
          <p:cNvPr id="20" name="Text Placeholder 3">
            <a:extLst>
              <a:ext uri="{FF2B5EF4-FFF2-40B4-BE49-F238E27FC236}">
                <a16:creationId xmlns:a16="http://schemas.microsoft.com/office/drawing/2014/main" id="{08171964-D496-9B3D-5761-655CD4772A6F}"/>
              </a:ext>
            </a:extLst>
          </p:cNvPr>
          <p:cNvSpPr txBox="1">
            <a:spLocks/>
          </p:cNvSpPr>
          <p:nvPr/>
        </p:nvSpPr>
        <p:spPr>
          <a:xfrm>
            <a:off x="437018" y="113670"/>
            <a:ext cx="7568272" cy="349702"/>
          </a:xfrm>
          <a:prstGeom prst="rect">
            <a:avLst/>
          </a:prstGeom>
          <a:solidFill>
            <a:schemeClr val="bg1">
              <a:alpha val="52000"/>
            </a:schemeClr>
          </a:solidFill>
          <a:ln w="3175">
            <a:solidFill>
              <a:srgbClr val="0070C0"/>
            </a:solidFill>
          </a:ln>
        </p:spPr>
        <p:txBody>
          <a:bodyPr vert="horz" wrap="none" lIns="72000" tIns="36000" rIns="72000" bIns="3600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cap="all" baseline="0">
                <a:solidFill>
                  <a:schemeClr val="tx1"/>
                </a:solidFill>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Arial Narrow" panose="020B0606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20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Facilitator Notes </a:t>
            </a:r>
            <a:r>
              <a:rPr lang="en-GB" sz="2000" dirty="0">
                <a:effectLst/>
                <a:latin typeface="Aptos" panose="020B0004020202020204" pitchFamily="34" charset="0"/>
                <a:ea typeface="Times New Roman" panose="02020603050405020304" pitchFamily="18" charset="0"/>
                <a:cs typeface="Aptos" panose="020B0004020202020204" pitchFamily="34" charset="0"/>
              </a:rPr>
              <a:t>Exercise 2 - </a:t>
            </a:r>
            <a:r>
              <a:rPr lang="en-GB" sz="2000" dirty="0"/>
              <a:t>The Digital platoon sergeant</a:t>
            </a:r>
          </a:p>
        </p:txBody>
      </p:sp>
      <p:pic>
        <p:nvPicPr>
          <p:cNvPr id="2" name="Picture 1" descr="A yellow and white text on a gray background&#10;&#10;AI-generated content may be incorrect.">
            <a:extLst>
              <a:ext uri="{FF2B5EF4-FFF2-40B4-BE49-F238E27FC236}">
                <a16:creationId xmlns:a16="http://schemas.microsoft.com/office/drawing/2014/main" id="{96C8D933-D0E3-0FEA-98DD-7EE0E23582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 y="6093704"/>
            <a:ext cx="6096020" cy="762002"/>
          </a:xfrm>
          <a:prstGeom prst="rect">
            <a:avLst/>
          </a:prstGeom>
        </p:spPr>
      </p:pic>
    </p:spTree>
    <p:extLst>
      <p:ext uri="{BB962C8B-B14F-4D97-AF65-F5344CB8AC3E}">
        <p14:creationId xmlns:p14="http://schemas.microsoft.com/office/powerpoint/2010/main" val="24727597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0" y="0"/>
            <a:ext cx="12191980" cy="7036012"/>
          </a:xfrm>
          <a:prstGeom prst="rect">
            <a:avLst/>
          </a:prstGeom>
        </p:spPr>
      </p:pic>
      <p:pic>
        <p:nvPicPr>
          <p:cNvPr id="4" name="Picture 3">
            <a:extLst>
              <a:ext uri="{FF2B5EF4-FFF2-40B4-BE49-F238E27FC236}">
                <a16:creationId xmlns:a16="http://schemas.microsoft.com/office/drawing/2014/main" id="{84BD915A-CB8A-C25F-66A6-698F9AF722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5703" y="6221338"/>
            <a:ext cx="1702532" cy="507938"/>
          </a:xfrm>
          <a:prstGeom prst="rect">
            <a:avLst/>
          </a:prstGeom>
          <a:noFill/>
          <a:ln>
            <a:noFill/>
          </a:ln>
        </p:spPr>
      </p:pic>
      <p:sp>
        <p:nvSpPr>
          <p:cNvPr id="17" name="TextBox 16">
            <a:extLst>
              <a:ext uri="{FF2B5EF4-FFF2-40B4-BE49-F238E27FC236}">
                <a16:creationId xmlns:a16="http://schemas.microsoft.com/office/drawing/2014/main" id="{CCF544A6-EECA-3C14-8DBD-061835E988D4}"/>
              </a:ext>
            </a:extLst>
          </p:cNvPr>
          <p:cNvSpPr txBox="1"/>
          <p:nvPr/>
        </p:nvSpPr>
        <p:spPr>
          <a:xfrm>
            <a:off x="281991" y="45553"/>
            <a:ext cx="5123149" cy="715089"/>
          </a:xfrm>
          <a:prstGeom prst="roundRect">
            <a:avLst/>
          </a:prstGeom>
          <a:solidFill>
            <a:schemeClr val="bg1">
              <a:lumMod val="95000"/>
              <a:lumOff val="5000"/>
              <a:alpha val="58000"/>
            </a:schemeClr>
          </a:solidFill>
          <a:ln>
            <a:solidFill>
              <a:srgbClr val="00B0F0"/>
            </a:solidFill>
          </a:ln>
        </p:spPr>
        <p:txBody>
          <a:bodyPr wrap="square">
            <a:spAutoFit/>
          </a:bodyPr>
          <a:lstStyle/>
          <a:p>
            <a:r>
              <a:rPr lang="en-GB" sz="18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Facilitator Notes </a:t>
            </a:r>
            <a:r>
              <a:rPr lang="en-GB" sz="1800" b="1" dirty="0">
                <a:effectLst/>
                <a:latin typeface="Aptos" panose="020B0004020202020204" pitchFamily="34" charset="0"/>
                <a:ea typeface="Times New Roman" panose="02020603050405020304" pitchFamily="18" charset="0"/>
                <a:cs typeface="Aptos" panose="020B0004020202020204" pitchFamily="34" charset="0"/>
              </a:rPr>
              <a:t>– In Depth  Ex 3 - </a:t>
            </a:r>
            <a:r>
              <a:rPr lang="en-GB" b="1" dirty="0">
                <a:latin typeface="Aptos" panose="020B0004020202020204" pitchFamily="34" charset="0"/>
                <a:ea typeface="Times New Roman" panose="02020603050405020304" pitchFamily="18" charset="0"/>
                <a:cs typeface="Aptos" panose="020B0004020202020204" pitchFamily="34" charset="0"/>
              </a:rPr>
              <a:t>Op Iron Lantern</a:t>
            </a:r>
            <a:endParaRPr lang="en-GB" sz="1800" b="1" dirty="0">
              <a:solidFill>
                <a:srgbClr val="FFFF00"/>
              </a:solidFill>
              <a:effectLst/>
              <a:latin typeface="Aptos" panose="020B0004020202020204" pitchFamily="34" charset="0"/>
              <a:ea typeface="Aptos" panose="020B0004020202020204" pitchFamily="34" charset="0"/>
              <a:cs typeface="Aptos" panose="020B0004020202020204" pitchFamily="34" charset="0"/>
            </a:endParaRPr>
          </a:p>
        </p:txBody>
      </p:sp>
      <p:grpSp>
        <p:nvGrpSpPr>
          <p:cNvPr id="2" name="Group 1">
            <a:extLst>
              <a:ext uri="{FF2B5EF4-FFF2-40B4-BE49-F238E27FC236}">
                <a16:creationId xmlns:a16="http://schemas.microsoft.com/office/drawing/2014/main" id="{BA9E979A-C981-5676-9C60-A5E48DE89EBB}"/>
              </a:ext>
            </a:extLst>
          </p:cNvPr>
          <p:cNvGrpSpPr/>
          <p:nvPr/>
        </p:nvGrpSpPr>
        <p:grpSpPr>
          <a:xfrm>
            <a:off x="520581" y="1195437"/>
            <a:ext cx="4774433" cy="4718254"/>
            <a:chOff x="520581" y="1195436"/>
            <a:chExt cx="4774433" cy="5318367"/>
          </a:xfrm>
          <a:solidFill>
            <a:schemeClr val="bg1"/>
          </a:solidFill>
        </p:grpSpPr>
        <p:sp>
          <p:nvSpPr>
            <p:cNvPr id="3" name="Rectangle: Rounded Corners 2">
              <a:extLst>
                <a:ext uri="{FF2B5EF4-FFF2-40B4-BE49-F238E27FC236}">
                  <a16:creationId xmlns:a16="http://schemas.microsoft.com/office/drawing/2014/main" id="{40ABD5C1-641F-5CB3-504C-5A84DC872B71}"/>
                </a:ext>
              </a:extLst>
            </p:cNvPr>
            <p:cNvSpPr/>
            <p:nvPr/>
          </p:nvSpPr>
          <p:spPr>
            <a:xfrm>
              <a:off x="520581" y="1195436"/>
              <a:ext cx="4774433" cy="5318367"/>
            </a:xfrm>
            <a:prstGeom prst="roundRect">
              <a:avLst>
                <a:gd name="adj" fmla="val 6928"/>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65EB3978-382C-256E-BEEC-04BA014ED125}"/>
                </a:ext>
              </a:extLst>
            </p:cNvPr>
            <p:cNvPicPr>
              <a:picLocks noChangeAspect="1"/>
            </p:cNvPicPr>
            <p:nvPr/>
          </p:nvPicPr>
          <p:blipFill>
            <a:blip r:embed="rId4"/>
            <a:stretch>
              <a:fillRect/>
            </a:stretch>
          </p:blipFill>
          <p:spPr>
            <a:xfrm>
              <a:off x="714295" y="1354086"/>
              <a:ext cx="802795" cy="802795"/>
            </a:xfrm>
            <a:prstGeom prst="rect">
              <a:avLst/>
            </a:prstGeom>
            <a:grpFill/>
            <a:ln w="3175">
              <a:solidFill>
                <a:srgbClr val="00B0F0"/>
              </a:solidFill>
            </a:ln>
          </p:spPr>
        </p:pic>
        <p:pic>
          <p:nvPicPr>
            <p:cNvPr id="7" name="Picture 6">
              <a:extLst>
                <a:ext uri="{FF2B5EF4-FFF2-40B4-BE49-F238E27FC236}">
                  <a16:creationId xmlns:a16="http://schemas.microsoft.com/office/drawing/2014/main" id="{43C31A0B-958E-CA15-335A-132B72D5B5B6}"/>
                </a:ext>
              </a:extLst>
            </p:cNvPr>
            <p:cNvPicPr>
              <a:picLocks noChangeAspect="1"/>
            </p:cNvPicPr>
            <p:nvPr/>
          </p:nvPicPr>
          <p:blipFill>
            <a:blip r:embed="rId5"/>
            <a:stretch>
              <a:fillRect/>
            </a:stretch>
          </p:blipFill>
          <p:spPr>
            <a:xfrm>
              <a:off x="682841" y="3647521"/>
              <a:ext cx="802796" cy="802796"/>
            </a:xfrm>
            <a:prstGeom prst="rect">
              <a:avLst/>
            </a:prstGeom>
            <a:grpFill/>
            <a:ln w="3175">
              <a:solidFill>
                <a:srgbClr val="00B0F0"/>
              </a:solidFill>
            </a:ln>
          </p:spPr>
        </p:pic>
        <p:pic>
          <p:nvPicPr>
            <p:cNvPr id="8" name="Picture 7">
              <a:extLst>
                <a:ext uri="{FF2B5EF4-FFF2-40B4-BE49-F238E27FC236}">
                  <a16:creationId xmlns:a16="http://schemas.microsoft.com/office/drawing/2014/main" id="{A9957AD0-820D-726E-401F-B85CE3D79F47}"/>
                </a:ext>
              </a:extLst>
            </p:cNvPr>
            <p:cNvPicPr>
              <a:picLocks noChangeAspect="1"/>
            </p:cNvPicPr>
            <p:nvPr/>
          </p:nvPicPr>
          <p:blipFill>
            <a:blip r:embed="rId6"/>
            <a:stretch>
              <a:fillRect/>
            </a:stretch>
          </p:blipFill>
          <p:spPr>
            <a:xfrm>
              <a:off x="682842" y="4667449"/>
              <a:ext cx="802796" cy="802796"/>
            </a:xfrm>
            <a:prstGeom prst="rect">
              <a:avLst/>
            </a:prstGeom>
            <a:grpFill/>
            <a:ln w="3175">
              <a:solidFill>
                <a:srgbClr val="00B0F0"/>
              </a:solidFill>
            </a:ln>
          </p:spPr>
        </p:pic>
      </p:grpSp>
      <p:sp>
        <p:nvSpPr>
          <p:cNvPr id="18" name="TextBox 17">
            <a:extLst>
              <a:ext uri="{FF2B5EF4-FFF2-40B4-BE49-F238E27FC236}">
                <a16:creationId xmlns:a16="http://schemas.microsoft.com/office/drawing/2014/main" id="{94B4FD5C-758A-C84D-F022-32D3A63C7193}"/>
              </a:ext>
            </a:extLst>
          </p:cNvPr>
          <p:cNvSpPr txBox="1"/>
          <p:nvPr/>
        </p:nvSpPr>
        <p:spPr>
          <a:xfrm>
            <a:off x="1565868" y="1198987"/>
            <a:ext cx="3443287"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Objective: </a:t>
            </a:r>
            <a:r>
              <a:rPr kumimoji="0" lang="en-GB"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To understand how AI-generated information can lead to confident but opposing views, and to explore how leaders can make honest and ethical decisions when the facts are unclear or disputed.</a:t>
            </a: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Timings:</a:t>
            </a:r>
            <a:r>
              <a:rPr lang="en-GB" dirty="0">
                <a:latin typeface="Arial" panose="020B0604020202020204" pitchFamily="34" charset="0"/>
                <a:cs typeface="Arial" panose="020B0604020202020204" pitchFamily="34" charset="0"/>
              </a:rPr>
              <a:t> Approx 1hr – 1.5hrs </a:t>
            </a:r>
            <a:endPar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Resources: Handout 5 – Op IRON LANTERN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endParaRPr kumimoji="0" lang="en-GB"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endParaRPr lang="en-GB" dirty="0"/>
          </a:p>
        </p:txBody>
      </p:sp>
      <p:sp>
        <p:nvSpPr>
          <p:cNvPr id="19" name="Rectangle: Rounded Corners 18">
            <a:extLst>
              <a:ext uri="{FF2B5EF4-FFF2-40B4-BE49-F238E27FC236}">
                <a16:creationId xmlns:a16="http://schemas.microsoft.com/office/drawing/2014/main" id="{DC78424D-05B0-6206-3E77-0DA3CB5DA06D}"/>
              </a:ext>
            </a:extLst>
          </p:cNvPr>
          <p:cNvSpPr/>
          <p:nvPr/>
        </p:nvSpPr>
        <p:spPr>
          <a:xfrm>
            <a:off x="5592216" y="556331"/>
            <a:ext cx="5967944" cy="5318367"/>
          </a:xfrm>
          <a:prstGeom prst="roundRect">
            <a:avLst>
              <a:gd name="adj" fmla="val 6928"/>
            </a:avLst>
          </a:prstGeom>
          <a:solidFill>
            <a:schemeClr val="bg1"/>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Excise summary </a:t>
            </a:r>
            <a:endParaRPr kumimoji="0" lang="en-GB"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1" i="0" u="none" strike="noStrike" kern="1200" cap="none" spc="0" normalizeH="0" baseline="0" noProof="0" dirty="0">
                <a:ln>
                  <a:noFill/>
                </a:ln>
                <a:solidFill>
                  <a:srgbClr val="F9C400"/>
                </a:solidFill>
                <a:effectLst/>
                <a:uLnTx/>
                <a:uFillTx/>
                <a:latin typeface="Arial"/>
                <a:ea typeface="+mn-ea"/>
                <a:cs typeface="Arial"/>
              </a:rPr>
              <a:t>Step 1 (</a:t>
            </a:r>
            <a:r>
              <a:rPr lang="en-GB" sz="1500" b="1" dirty="0">
                <a:solidFill>
                  <a:srgbClr val="F9C400"/>
                </a:solidFill>
                <a:latin typeface="Arial"/>
                <a:cs typeface="Arial"/>
              </a:rPr>
              <a:t>3</a:t>
            </a:r>
            <a:r>
              <a:rPr kumimoji="0" lang="en-GB" sz="1500" b="1" i="0" u="none" strike="noStrike" kern="1200" cap="none" spc="0" normalizeH="0" baseline="0" noProof="0" dirty="0">
                <a:ln>
                  <a:noFill/>
                </a:ln>
                <a:solidFill>
                  <a:srgbClr val="F9C400"/>
                </a:solidFill>
                <a:effectLst/>
                <a:uLnTx/>
                <a:uFillTx/>
                <a:latin typeface="Arial"/>
                <a:ea typeface="+mn-ea"/>
                <a:cs typeface="Arial"/>
              </a:rPr>
              <a:t>0 mins):</a:t>
            </a:r>
            <a:r>
              <a:rPr kumimoji="0" lang="en-GB" sz="1500" i="0" u="none" strike="noStrike" kern="1200" cap="none" spc="0" normalizeH="0" baseline="0" noProof="0" dirty="0">
                <a:ln>
                  <a:noFill/>
                </a:ln>
                <a:solidFill>
                  <a:schemeClr val="tx1"/>
                </a:solidFill>
                <a:effectLst/>
                <a:uLnTx/>
                <a:uFillTx/>
                <a:latin typeface="Arial"/>
                <a:ea typeface="+mn-ea"/>
                <a:cs typeface="Arial"/>
              </a:rPr>
              <a:t> Read the context brief in handout 5. Split participants into two groups – Team A and Team B. Provide the respective teams </a:t>
            </a:r>
            <a:r>
              <a:rPr lang="en-GB" sz="1500" dirty="0">
                <a:solidFill>
                  <a:schemeClr val="tx1"/>
                </a:solidFill>
                <a:latin typeface="Arial"/>
                <a:cs typeface="Arial"/>
              </a:rPr>
              <a:t>with their allocated AI intelligence reports. </a:t>
            </a:r>
          </a:p>
          <a:p>
            <a:pPr marR="0" lvl="0" algn="l" defTabSz="914400" rtl="0" eaLnBrk="1" fontAlgn="auto" latinLnBrk="0" hangingPunct="1">
              <a:lnSpc>
                <a:spcPct val="100000"/>
              </a:lnSpc>
              <a:spcBef>
                <a:spcPts val="0"/>
              </a:spcBef>
              <a:spcAft>
                <a:spcPts val="0"/>
              </a:spcAft>
              <a:buClrTx/>
              <a:buSzTx/>
              <a:tabLst/>
              <a:defRPr/>
            </a:pPr>
            <a:endParaRPr kumimoji="0" lang="en-GB" sz="1500" b="1"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1" i="0" u="none" strike="noStrike" kern="1200" cap="none" spc="0" normalizeH="0" baseline="0" noProof="0" dirty="0">
                <a:ln>
                  <a:noFill/>
                </a:ln>
                <a:solidFill>
                  <a:srgbClr val="F2C20C"/>
                </a:solidFill>
                <a:effectLst/>
                <a:uLnTx/>
                <a:uFillTx/>
                <a:latin typeface="Arial"/>
                <a:ea typeface="+mn-ea"/>
                <a:cs typeface="Arial"/>
              </a:rPr>
              <a:t>Step 2 (10 mins): </a:t>
            </a:r>
            <a:r>
              <a:rPr kumimoji="0" lang="en-GB" sz="1500" i="0" u="none" strike="noStrike" kern="1200" cap="none" spc="0" normalizeH="0" baseline="0" noProof="0" dirty="0">
                <a:ln>
                  <a:noFill/>
                </a:ln>
                <a:solidFill>
                  <a:schemeClr val="tx1"/>
                </a:solidFill>
                <a:effectLst/>
                <a:uLnTx/>
                <a:uFillTx/>
                <a:latin typeface="Arial"/>
                <a:ea typeface="+mn-ea"/>
                <a:cs typeface="Arial"/>
              </a:rPr>
              <a:t>Teams must provide answers to the questions at the bottom of the intelligence report. </a:t>
            </a:r>
            <a:r>
              <a:rPr lang="en-GB" sz="1500" dirty="0">
                <a:solidFill>
                  <a:schemeClr val="tx1"/>
                </a:solidFill>
                <a:latin typeface="Arial"/>
                <a:cs typeface="Arial"/>
              </a:rPr>
              <a:t>Their answers must be kept to themselves and not revealed to the other teams.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i="0" u="none" strike="noStrike" kern="1200" cap="none" spc="0" normalizeH="0" baseline="0" noProof="0" dirty="0">
              <a:ln>
                <a:noFill/>
              </a:ln>
              <a:solidFill>
                <a:schemeClr val="tx1"/>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1" i="0" u="none" strike="noStrike" kern="1200" cap="none" spc="0" normalizeH="0" baseline="0" noProof="0" dirty="0">
                <a:ln>
                  <a:noFill/>
                </a:ln>
                <a:solidFill>
                  <a:srgbClr val="FFC000"/>
                </a:solidFill>
                <a:effectLst/>
                <a:uLnTx/>
                <a:uFillTx/>
                <a:latin typeface="Arial"/>
                <a:ea typeface="+mn-ea"/>
                <a:cs typeface="Arial"/>
              </a:rPr>
              <a:t>Step 3 (20 mins): </a:t>
            </a:r>
            <a:r>
              <a:rPr kumimoji="0" lang="en-GB" sz="1500" i="0" u="none" strike="noStrike" kern="1200" cap="none" spc="0" normalizeH="0" baseline="0" noProof="0" dirty="0">
                <a:ln>
                  <a:noFill/>
                </a:ln>
                <a:solidFill>
                  <a:schemeClr val="tx1"/>
                </a:solidFill>
                <a:effectLst/>
                <a:uLnTx/>
                <a:uFillTx/>
                <a:latin typeface="Arial"/>
                <a:ea typeface="+mn-ea"/>
                <a:cs typeface="Arial"/>
              </a:rPr>
              <a:t>Provide the teams with the second AI intelligence update. Teams must consider the follow-on questions at the bottom</a:t>
            </a:r>
            <a:r>
              <a:rPr lang="en-GB" sz="1500" dirty="0">
                <a:solidFill>
                  <a:schemeClr val="tx1"/>
                </a:solidFill>
                <a:latin typeface="Arial"/>
                <a:cs typeface="Arial"/>
              </a:rPr>
              <a:t> of the reports</a:t>
            </a:r>
            <a:r>
              <a:rPr lang="en-GB" sz="1500" b="1" dirty="0">
                <a:solidFill>
                  <a:schemeClr val="tx1"/>
                </a:solidFill>
                <a:latin typeface="Arial"/>
                <a:cs typeface="Aria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500" b="1" dirty="0">
              <a:solidFill>
                <a:schemeClr val="tx1"/>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1" i="0" u="none" strike="noStrike" kern="1200" cap="none" spc="0" normalizeH="0" baseline="0" noProof="0" dirty="0">
                <a:ln>
                  <a:noFill/>
                </a:ln>
                <a:solidFill>
                  <a:srgbClr val="FFC000"/>
                </a:solidFill>
                <a:effectLst/>
                <a:uLnTx/>
                <a:uFillTx/>
                <a:latin typeface="Arial"/>
                <a:ea typeface="+mn-ea"/>
                <a:cs typeface="Arial"/>
              </a:rPr>
              <a:t>Step 4 (10 mins):</a:t>
            </a:r>
            <a:r>
              <a:rPr kumimoji="0" lang="en-GB" sz="1500" i="0" u="none" strike="noStrike" kern="1200" cap="none" spc="0" normalizeH="0" baseline="0" noProof="0" dirty="0">
                <a:ln>
                  <a:noFill/>
                </a:ln>
                <a:solidFill>
                  <a:schemeClr val="tx1"/>
                </a:solidFill>
                <a:effectLst/>
                <a:uLnTx/>
                <a:uFillTx/>
                <a:latin typeface="Arial"/>
                <a:ea typeface="+mn-ea"/>
                <a:cs typeface="Arial"/>
              </a:rPr>
              <a:t> Teams A and B must present their assessment </a:t>
            </a:r>
            <a:r>
              <a:rPr lang="en-GB" sz="1500" dirty="0">
                <a:solidFill>
                  <a:schemeClr val="tx1"/>
                </a:solidFill>
                <a:latin typeface="Arial"/>
                <a:cs typeface="Arial"/>
              </a:rPr>
              <a:t>and plans to the other team.</a:t>
            </a:r>
          </a:p>
          <a:p>
            <a:pPr marR="0" lvl="0" algn="l" defTabSz="914400" rtl="0" eaLnBrk="1" fontAlgn="auto" latinLnBrk="0" hangingPunct="1">
              <a:lnSpc>
                <a:spcPct val="100000"/>
              </a:lnSpc>
              <a:spcBef>
                <a:spcPts val="0"/>
              </a:spcBef>
              <a:spcAft>
                <a:spcPts val="0"/>
              </a:spcAft>
              <a:buClrTx/>
              <a:buSzTx/>
              <a:tabLst/>
              <a:defRPr/>
            </a:pPr>
            <a:endParaRPr lang="en-GB" sz="1500" dirty="0">
              <a:solidFill>
                <a:schemeClr val="tx1"/>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1" i="0" u="none" strike="noStrike" kern="1200" cap="none" spc="0" normalizeH="0" baseline="0" noProof="0" dirty="0">
                <a:ln>
                  <a:noFill/>
                </a:ln>
                <a:solidFill>
                  <a:srgbClr val="FFC000"/>
                </a:solidFill>
                <a:effectLst/>
                <a:uLnTx/>
                <a:uFillTx/>
                <a:latin typeface="Arial"/>
                <a:ea typeface="+mn-ea"/>
                <a:cs typeface="Arial"/>
              </a:rPr>
              <a:t>Step </a:t>
            </a:r>
            <a:r>
              <a:rPr lang="en-GB" sz="1500" b="1" dirty="0">
                <a:solidFill>
                  <a:srgbClr val="FFC000"/>
                </a:solidFill>
                <a:latin typeface="Arial"/>
                <a:cs typeface="Arial"/>
              </a:rPr>
              <a:t>5 (20 mins):</a:t>
            </a:r>
            <a:r>
              <a:rPr lang="en-GB" sz="1500" dirty="0">
                <a:solidFill>
                  <a:schemeClr val="tx1"/>
                </a:solidFill>
                <a:latin typeface="Arial"/>
                <a:cs typeface="Arial"/>
              </a:rPr>
              <a:t> Reveal the way in which AI was used to interpret the situation. Use the discussion prompts to reflect on the task/using AI in the military.</a:t>
            </a:r>
            <a:endParaRPr kumimoji="0" lang="en-GB" sz="15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	</a:t>
            </a:r>
            <a:r>
              <a:rPr kumimoji="0" lang="en-GB" sz="1600" b="0" i="0" u="none" strike="noStrike" kern="1200" cap="none" spc="0" normalizeH="0" baseline="0" noProof="0" dirty="0">
                <a:ln>
                  <a:noFill/>
                </a:ln>
                <a:solidFill>
                  <a:prstClr val="black"/>
                </a:solidFill>
                <a:effectLst/>
                <a:uLnTx/>
                <a:uFillTx/>
                <a:latin typeface="Arial"/>
                <a:ea typeface="+mn-ea"/>
                <a:cs typeface="Arial"/>
              </a:rPr>
              <a:t>	 </a:t>
            </a:r>
          </a:p>
        </p:txBody>
      </p:sp>
      <p:pic>
        <p:nvPicPr>
          <p:cNvPr id="12" name="Picture 11" descr="A yellow and white text on a gray background&#10;&#10;AI-generated content may be incorrect.">
            <a:extLst>
              <a:ext uri="{FF2B5EF4-FFF2-40B4-BE49-F238E27FC236}">
                <a16:creationId xmlns:a16="http://schemas.microsoft.com/office/drawing/2014/main" id="{C7FB6246-A5CD-2693-CE3C-795AD747F2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80208"/>
            <a:ext cx="5405140" cy="675642"/>
          </a:xfrm>
          <a:prstGeom prst="rect">
            <a:avLst/>
          </a:prstGeom>
        </p:spPr>
      </p:pic>
    </p:spTree>
    <p:extLst>
      <p:ext uri="{BB962C8B-B14F-4D97-AF65-F5344CB8AC3E}">
        <p14:creationId xmlns:p14="http://schemas.microsoft.com/office/powerpoint/2010/main" val="179186323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20" y="9774"/>
            <a:ext cx="12191980" cy="6857999"/>
          </a:xfrm>
          <a:prstGeom prst="rect">
            <a:avLst/>
          </a:prstGeom>
          <a:ln>
            <a:solidFill>
              <a:srgbClr val="0070C0"/>
            </a:solidFill>
          </a:ln>
        </p:spPr>
      </p:pic>
      <p:pic>
        <p:nvPicPr>
          <p:cNvPr id="4" name="Picture 3">
            <a:extLst>
              <a:ext uri="{FF2B5EF4-FFF2-40B4-BE49-F238E27FC236}">
                <a16:creationId xmlns:a16="http://schemas.microsoft.com/office/drawing/2014/main" id="{84BD915A-CB8A-C25F-66A6-698F9AF722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1327" y="6341483"/>
            <a:ext cx="1524000" cy="454674"/>
          </a:xfrm>
          <a:prstGeom prst="rect">
            <a:avLst/>
          </a:prstGeom>
          <a:noFill/>
          <a:ln>
            <a:noFill/>
          </a:ln>
        </p:spPr>
      </p:pic>
      <p:grpSp>
        <p:nvGrpSpPr>
          <p:cNvPr id="13" name="Group 12">
            <a:extLst>
              <a:ext uri="{FF2B5EF4-FFF2-40B4-BE49-F238E27FC236}">
                <a16:creationId xmlns:a16="http://schemas.microsoft.com/office/drawing/2014/main" id="{7862EECA-AB28-F8EF-F1CC-518FA11E3F5E}"/>
              </a:ext>
            </a:extLst>
          </p:cNvPr>
          <p:cNvGrpSpPr/>
          <p:nvPr/>
        </p:nvGrpSpPr>
        <p:grpSpPr>
          <a:xfrm>
            <a:off x="375996" y="834930"/>
            <a:ext cx="4774433" cy="5318367"/>
            <a:chOff x="520581" y="1195436"/>
            <a:chExt cx="4774433" cy="5318367"/>
          </a:xfrm>
          <a:solidFill>
            <a:schemeClr val="bg1">
              <a:alpha val="60000"/>
            </a:schemeClr>
          </a:solidFill>
        </p:grpSpPr>
        <p:sp>
          <p:nvSpPr>
            <p:cNvPr id="14" name="Rectangle: Rounded Corners 13">
              <a:extLst>
                <a:ext uri="{FF2B5EF4-FFF2-40B4-BE49-F238E27FC236}">
                  <a16:creationId xmlns:a16="http://schemas.microsoft.com/office/drawing/2014/main" id="{A5BBDEB5-7C78-0606-7DF4-EB6B341D78AA}"/>
                </a:ext>
              </a:extLst>
            </p:cNvPr>
            <p:cNvSpPr/>
            <p:nvPr/>
          </p:nvSpPr>
          <p:spPr>
            <a:xfrm>
              <a:off x="520581" y="1195436"/>
              <a:ext cx="4774433" cy="5318367"/>
            </a:xfrm>
            <a:prstGeom prst="roundRect">
              <a:avLst>
                <a:gd name="adj" fmla="val 6928"/>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a:solidFill>
                    <a:schemeClr val="tx1"/>
                  </a:solidFill>
                  <a:latin typeface="Arial" panose="020B0604020202020204" pitchFamily="34" charset="0"/>
                  <a:cs typeface="Arial" panose="020B0604020202020204" pitchFamily="34" charset="0"/>
                </a:rPr>
                <a:t>	</a:t>
              </a:r>
            </a:p>
            <a:p>
              <a:r>
                <a:rPr lang="en-GB" sz="1600" b="1">
                  <a:solidFill>
                    <a:schemeClr val="tx1"/>
                  </a:solidFill>
                  <a:latin typeface="Arial" panose="020B0604020202020204" pitchFamily="34" charset="0"/>
                  <a:cs typeface="Arial" panose="020B0604020202020204" pitchFamily="34" charset="0"/>
                </a:rPr>
                <a:t>	</a:t>
              </a:r>
              <a:endParaRPr lang="en-GB">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C8425DA-0CCC-6A81-8039-8B469CDF09D8}"/>
                </a:ext>
              </a:extLst>
            </p:cNvPr>
            <p:cNvPicPr>
              <a:picLocks noChangeAspect="1"/>
            </p:cNvPicPr>
            <p:nvPr/>
          </p:nvPicPr>
          <p:blipFill>
            <a:blip r:embed="rId4"/>
            <a:stretch>
              <a:fillRect/>
            </a:stretch>
          </p:blipFill>
          <p:spPr>
            <a:xfrm>
              <a:off x="752871" y="1781641"/>
              <a:ext cx="802795" cy="802795"/>
            </a:xfrm>
            <a:prstGeom prst="rect">
              <a:avLst/>
            </a:prstGeom>
            <a:grpFill/>
            <a:ln w="3175">
              <a:solidFill>
                <a:srgbClr val="00B0F0"/>
              </a:solidFill>
            </a:ln>
          </p:spPr>
        </p:pic>
        <p:pic>
          <p:nvPicPr>
            <p:cNvPr id="16" name="Picture 15">
              <a:extLst>
                <a:ext uri="{FF2B5EF4-FFF2-40B4-BE49-F238E27FC236}">
                  <a16:creationId xmlns:a16="http://schemas.microsoft.com/office/drawing/2014/main" id="{0BF74365-64F3-C9AC-EC2A-ADF68BA844F4}"/>
                </a:ext>
              </a:extLst>
            </p:cNvPr>
            <p:cNvPicPr>
              <a:picLocks noChangeAspect="1"/>
            </p:cNvPicPr>
            <p:nvPr/>
          </p:nvPicPr>
          <p:blipFill>
            <a:blip r:embed="rId5"/>
            <a:stretch>
              <a:fillRect/>
            </a:stretch>
          </p:blipFill>
          <p:spPr>
            <a:xfrm>
              <a:off x="767939" y="3425113"/>
              <a:ext cx="802796" cy="802796"/>
            </a:xfrm>
            <a:prstGeom prst="rect">
              <a:avLst/>
            </a:prstGeom>
            <a:grpFill/>
            <a:ln w="3175">
              <a:solidFill>
                <a:srgbClr val="00B0F0"/>
              </a:solidFill>
            </a:ln>
          </p:spPr>
        </p:pic>
        <p:pic>
          <p:nvPicPr>
            <p:cNvPr id="17" name="Picture 16">
              <a:extLst>
                <a:ext uri="{FF2B5EF4-FFF2-40B4-BE49-F238E27FC236}">
                  <a16:creationId xmlns:a16="http://schemas.microsoft.com/office/drawing/2014/main" id="{7F66E023-4F2F-4076-FF46-E78A52F574FA}"/>
                </a:ext>
              </a:extLst>
            </p:cNvPr>
            <p:cNvPicPr>
              <a:picLocks noChangeAspect="1"/>
            </p:cNvPicPr>
            <p:nvPr/>
          </p:nvPicPr>
          <p:blipFill>
            <a:blip r:embed="rId6"/>
            <a:stretch>
              <a:fillRect/>
            </a:stretch>
          </p:blipFill>
          <p:spPr>
            <a:xfrm>
              <a:off x="752871" y="4600505"/>
              <a:ext cx="814037" cy="814037"/>
            </a:xfrm>
            <a:prstGeom prst="rect">
              <a:avLst/>
            </a:prstGeom>
            <a:grpFill/>
            <a:ln w="3175">
              <a:solidFill>
                <a:srgbClr val="00B0F0"/>
              </a:solidFill>
            </a:ln>
          </p:spPr>
        </p:pic>
      </p:grpSp>
      <p:sp>
        <p:nvSpPr>
          <p:cNvPr id="18" name="Rectangle: Rounded Corners 17">
            <a:extLst>
              <a:ext uri="{FF2B5EF4-FFF2-40B4-BE49-F238E27FC236}">
                <a16:creationId xmlns:a16="http://schemas.microsoft.com/office/drawing/2014/main" id="{25637003-F2CC-74A7-F3B5-47E80B4EBA9A}"/>
              </a:ext>
            </a:extLst>
          </p:cNvPr>
          <p:cNvSpPr/>
          <p:nvPr/>
        </p:nvSpPr>
        <p:spPr>
          <a:xfrm>
            <a:off x="5739774" y="87191"/>
            <a:ext cx="5967944" cy="6176875"/>
          </a:xfrm>
          <a:prstGeom prst="roundRect">
            <a:avLst>
              <a:gd name="adj" fmla="val 6928"/>
            </a:avLst>
          </a:prstGeom>
          <a:solidFill>
            <a:schemeClr val="bg1">
              <a:lumMod val="95000"/>
              <a:lumOff val="5000"/>
              <a:alpha val="6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endParaRPr lang="en-GB" sz="1600" b="1" dirty="0">
              <a:solidFill>
                <a:schemeClr val="tx1"/>
              </a:solidFill>
              <a:latin typeface="Arial"/>
              <a:cs typeface="Arial"/>
            </a:endParaRPr>
          </a:p>
          <a:p>
            <a:r>
              <a:rPr lang="en-GB" sz="2000" b="1" dirty="0">
                <a:solidFill>
                  <a:schemeClr val="tx1"/>
                </a:solidFill>
                <a:latin typeface="Arial"/>
                <a:cs typeface="Arial"/>
              </a:rPr>
              <a:t>Exercise </a:t>
            </a:r>
          </a:p>
          <a:p>
            <a:pPr lvl="2"/>
            <a:endParaRPr lang="en-GB"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solidFill>
                  <a:srgbClr val="F9C400"/>
                </a:solidFill>
                <a:latin typeface="Arial"/>
                <a:cs typeface="Arial"/>
              </a:rPr>
              <a:t>Step 1 (5 mins): </a:t>
            </a:r>
            <a:r>
              <a:rPr lang="en-GB" sz="1600" b="1" dirty="0">
                <a:solidFill>
                  <a:schemeClr val="tx1"/>
                </a:solidFill>
                <a:latin typeface="Arial"/>
                <a:cs typeface="Arial"/>
              </a:rPr>
              <a:t>Introduce the topic </a:t>
            </a:r>
            <a:r>
              <a:rPr lang="en-GB" sz="1600" dirty="0">
                <a:solidFill>
                  <a:schemeClr val="tx1"/>
                </a:solidFill>
                <a:latin typeface="Arial"/>
                <a:cs typeface="Arial"/>
              </a:rPr>
              <a:t>to participants. </a:t>
            </a:r>
            <a:r>
              <a:rPr lang="en-GB" sz="1600" b="1" dirty="0">
                <a:solidFill>
                  <a:schemeClr val="tx1"/>
                </a:solidFill>
                <a:latin typeface="Arial"/>
                <a:cs typeface="Arial"/>
              </a:rPr>
              <a:t>Read the scenario to the audience. Use the PP slides brief each action.</a:t>
            </a:r>
          </a:p>
          <a:p>
            <a:pPr marL="285750" indent="-285750">
              <a:buFont typeface="Arial" panose="020B0604020202020204" pitchFamily="34" charset="0"/>
              <a:buChar char="•"/>
            </a:pPr>
            <a:endParaRPr lang="en-GB" sz="1600" b="1" dirty="0">
              <a:solidFill>
                <a:srgbClr val="F9C400"/>
              </a:solidFill>
              <a:latin typeface="Arial"/>
              <a:cs typeface="Arial"/>
            </a:endParaRPr>
          </a:p>
          <a:p>
            <a:pPr marL="285750" indent="-285750">
              <a:buFont typeface="Arial" panose="020B0604020202020204" pitchFamily="34" charset="0"/>
              <a:buChar char="•"/>
            </a:pPr>
            <a:r>
              <a:rPr lang="en-GB" sz="1600" b="1" dirty="0">
                <a:solidFill>
                  <a:srgbClr val="F9C400"/>
                </a:solidFill>
                <a:latin typeface="Arial"/>
                <a:cs typeface="Arial"/>
              </a:rPr>
              <a:t>Step 2 (5 mins): </a:t>
            </a:r>
            <a:r>
              <a:rPr lang="en-GB" sz="1600" b="1" dirty="0">
                <a:solidFill>
                  <a:schemeClr val="tx1"/>
                </a:solidFill>
                <a:latin typeface="Arial"/>
                <a:cs typeface="Arial"/>
              </a:rPr>
              <a:t>Create groups ensuring that there is a mix of different ranks and cap badges. (if possible). No more than 10 SP per group.</a:t>
            </a:r>
          </a:p>
          <a:p>
            <a:pPr marL="285750" indent="-285750">
              <a:buFont typeface="Arial" panose="020B0604020202020204" pitchFamily="34" charset="0"/>
              <a:buChar char="•"/>
            </a:pPr>
            <a:endParaRPr lang="en-GB" sz="1600" b="1" dirty="0">
              <a:solidFill>
                <a:srgbClr val="F2C20C"/>
              </a:solidFill>
              <a:latin typeface="Arial"/>
              <a:cs typeface="Arial"/>
            </a:endParaRPr>
          </a:p>
          <a:p>
            <a:pPr marL="285750" indent="-285750">
              <a:buFont typeface="Arial" panose="020B0604020202020204" pitchFamily="34" charset="0"/>
              <a:buChar char="•"/>
            </a:pPr>
            <a:r>
              <a:rPr lang="en-GB" sz="1600" b="1" dirty="0">
                <a:solidFill>
                  <a:srgbClr val="F2C20C"/>
                </a:solidFill>
                <a:latin typeface="Arial"/>
                <a:cs typeface="Arial"/>
              </a:rPr>
              <a:t>Step 3 (20 mins): </a:t>
            </a:r>
            <a:r>
              <a:rPr lang="en-GB" sz="1600" b="1" dirty="0">
                <a:solidFill>
                  <a:schemeClr val="tx1"/>
                </a:solidFill>
                <a:latin typeface="Arial"/>
                <a:cs typeface="Arial"/>
              </a:rPr>
              <a:t>Allow each of the group's time to go through each of the discussion points. Allowing the groups to answer the 5 discussion points.</a:t>
            </a:r>
          </a:p>
          <a:p>
            <a:endParaRPr lang="en-GB" sz="1600" dirty="0">
              <a:solidFill>
                <a:schemeClr val="tx1"/>
              </a:solidFill>
              <a:latin typeface="Arial"/>
              <a:cs typeface="Arial"/>
            </a:endParaRPr>
          </a:p>
          <a:p>
            <a:pPr marL="285750" indent="-285750">
              <a:buFont typeface="Arial" panose="020B0604020202020204" pitchFamily="34" charset="0"/>
              <a:buChar char="•"/>
            </a:pPr>
            <a:r>
              <a:rPr lang="en-GB" sz="1600" b="1" dirty="0">
                <a:solidFill>
                  <a:srgbClr val="F2C20C"/>
                </a:solidFill>
                <a:latin typeface="Arial"/>
                <a:cs typeface="Arial"/>
              </a:rPr>
              <a:t>Step 4 (20 min): </a:t>
            </a:r>
            <a:r>
              <a:rPr lang="en-GB" sz="1600" b="1" dirty="0">
                <a:solidFill>
                  <a:schemeClr val="tx1"/>
                </a:solidFill>
                <a:latin typeface="Arial"/>
                <a:cs typeface="Arial"/>
              </a:rPr>
              <a:t> Ensure each group has nominated  speakers. Allow each group in tern to voice their groups opinions to the remaining groups.  Bounce from each group to get broader perceptions and generate discussion. </a:t>
            </a:r>
          </a:p>
          <a:p>
            <a:pPr marL="285750" indent="-285750">
              <a:buFont typeface="Arial" panose="020B0604020202020204" pitchFamily="34" charset="0"/>
              <a:buChar char="•"/>
            </a:pPr>
            <a:endParaRPr lang="en-GB" sz="1600" b="1" dirty="0">
              <a:solidFill>
                <a:schemeClr val="tx1"/>
              </a:solidFill>
              <a:latin typeface="Arial"/>
              <a:cs typeface="Arial"/>
            </a:endParaRPr>
          </a:p>
          <a:p>
            <a:pPr marL="285750" indent="-285750">
              <a:buFont typeface="Arial" panose="020B0604020202020204" pitchFamily="34" charset="0"/>
              <a:buChar char="•"/>
            </a:pPr>
            <a:r>
              <a:rPr lang="en-GB" sz="1600" b="1" dirty="0">
                <a:solidFill>
                  <a:srgbClr val="FFC000"/>
                </a:solidFill>
                <a:latin typeface="Arial"/>
                <a:cs typeface="Arial"/>
              </a:rPr>
              <a:t>Step 5 (5 min): </a:t>
            </a:r>
            <a:r>
              <a:rPr lang="en-GB" sz="1600" b="1" dirty="0">
                <a:solidFill>
                  <a:schemeClr val="tx1"/>
                </a:solidFill>
                <a:latin typeface="Arial"/>
                <a:cs typeface="Arial"/>
              </a:rPr>
              <a:t>Wrap up with a summary of common themes and  alternate perceptions. </a:t>
            </a:r>
            <a:endParaRPr lang="en-GB" sz="2000" b="1" dirty="0">
              <a:solidFill>
                <a:schemeClr val="tx1"/>
              </a:solidFill>
              <a:latin typeface="Arial" panose="020B0604020202020204" pitchFamily="34" charset="0"/>
              <a:cs typeface="Arial" panose="020B0604020202020204" pitchFamily="34" charset="0"/>
            </a:endParaRPr>
          </a:p>
          <a:p>
            <a:r>
              <a:rPr lang="en-GB" sz="1600" b="1" dirty="0">
                <a:solidFill>
                  <a:schemeClr val="tx1"/>
                </a:solidFill>
                <a:latin typeface="Arial"/>
                <a:cs typeface="Arial"/>
              </a:rPr>
              <a:t>	</a:t>
            </a:r>
            <a:r>
              <a:rPr lang="en-GB" sz="1600" dirty="0">
                <a:solidFill>
                  <a:schemeClr val="tx1"/>
                </a:solidFill>
                <a:latin typeface="Arial"/>
                <a:cs typeface="Arial"/>
              </a:rPr>
              <a:t>	 </a:t>
            </a:r>
          </a:p>
        </p:txBody>
      </p:sp>
      <p:sp>
        <p:nvSpPr>
          <p:cNvPr id="19" name="TextBox 18">
            <a:extLst>
              <a:ext uri="{FF2B5EF4-FFF2-40B4-BE49-F238E27FC236}">
                <a16:creationId xmlns:a16="http://schemas.microsoft.com/office/drawing/2014/main" id="{88AEB3FA-9E32-20DA-5CB7-EB0EB0FAB019}"/>
              </a:ext>
            </a:extLst>
          </p:cNvPr>
          <p:cNvSpPr txBox="1"/>
          <p:nvPr/>
        </p:nvSpPr>
        <p:spPr>
          <a:xfrm>
            <a:off x="1422323" y="1038117"/>
            <a:ext cx="3329395" cy="5078313"/>
          </a:xfrm>
          <a:prstGeom prst="rect">
            <a:avLst/>
          </a:prstGeom>
          <a:noFill/>
        </p:spPr>
        <p:txBody>
          <a:bodyPr wrap="square" rtlCol="0">
            <a:spAutoFit/>
          </a:bodyPr>
          <a:lstStyle/>
          <a:p>
            <a:endParaRPr lang="en-GB" b="1" dirty="0">
              <a:solidFill>
                <a:schemeClr val="tx1"/>
              </a:solidFill>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Objective: </a:t>
            </a:r>
            <a:r>
              <a:rPr lang="en-GB" dirty="0">
                <a:latin typeface="Aptos" panose="020B0004020202020204" pitchFamily="34" charset="0"/>
                <a:ea typeface="Aptos" panose="020B0004020202020204" pitchFamily="34" charset="0"/>
                <a:cs typeface="Aptos" panose="020B0004020202020204" pitchFamily="34" charset="0"/>
              </a:rPr>
              <a:t>A Case study looking at an AI-driven intelligence platforms used for targeting. Does using AI risk eroding human judgment ?</a:t>
            </a:r>
          </a:p>
          <a:p>
            <a:endParaRPr lang="en-GB" b="1" dirty="0">
              <a:solidFill>
                <a:schemeClr val="tx1"/>
              </a:solidFill>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Timings: </a:t>
            </a:r>
            <a:r>
              <a:rPr lang="en-GB" dirty="0">
                <a:solidFill>
                  <a:schemeClr val="tx1"/>
                </a:solidFill>
                <a:latin typeface="Arial" panose="020B0604020202020204" pitchFamily="34" charset="0"/>
                <a:cs typeface="Arial" panose="020B0604020202020204" pitchFamily="34" charset="0"/>
              </a:rPr>
              <a:t>Approx 1hr – 1.5hrs (45-60 mins for the debate).</a:t>
            </a:r>
            <a:endParaRPr lang="en-GB" b="1"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Resources: </a:t>
            </a:r>
            <a:r>
              <a:rPr lang="en-GB" dirty="0">
                <a:solidFill>
                  <a:schemeClr val="tx1"/>
                </a:solidFill>
                <a:latin typeface="Arial" panose="020B0604020202020204" pitchFamily="34" charset="0"/>
                <a:cs typeface="Arial" panose="020B0604020202020204" pitchFamily="34" charset="0"/>
              </a:rPr>
              <a:t>Handout The Algorithm of War</a:t>
            </a:r>
            <a:r>
              <a:rPr lang="en-GB" dirty="0">
                <a:latin typeface="Arial" panose="020B0604020202020204" pitchFamily="34" charset="0"/>
                <a:cs typeface="Arial" panose="020B0604020202020204" pitchFamily="34" charset="0"/>
              </a:rPr>
              <a:t>. A flip chart or whiteboard per group may be required.</a:t>
            </a:r>
            <a:endParaRPr lang="en-GB" dirty="0">
              <a:solidFill>
                <a:schemeClr val="tx1"/>
              </a:solidFill>
              <a:highlight>
                <a:srgbClr val="00FF00"/>
              </a:highlight>
              <a:latin typeface="Arial" panose="020B0604020202020204" pitchFamily="34" charset="0"/>
              <a:cs typeface="Arial" panose="020B0604020202020204" pitchFamily="34" charset="0"/>
            </a:endParaRPr>
          </a:p>
          <a:p>
            <a:endParaRPr lang="en-GB" dirty="0">
              <a:solidFill>
                <a:schemeClr val="tx1"/>
              </a:solidFill>
              <a:highlight>
                <a:srgbClr val="00FF00"/>
              </a:highlight>
              <a:latin typeface="Arial" panose="020B0604020202020204" pitchFamily="34" charset="0"/>
              <a:cs typeface="Arial" panose="020B0604020202020204" pitchFamily="34" charset="0"/>
            </a:endParaRPr>
          </a:p>
          <a:p>
            <a:endParaRPr lang="en-GB" dirty="0"/>
          </a:p>
        </p:txBody>
      </p:sp>
      <p:sp>
        <p:nvSpPr>
          <p:cNvPr id="2" name="TextBox 1">
            <a:extLst>
              <a:ext uri="{FF2B5EF4-FFF2-40B4-BE49-F238E27FC236}">
                <a16:creationId xmlns:a16="http://schemas.microsoft.com/office/drawing/2014/main" id="{F7171FF1-46C9-DBE8-6A70-9DEA86D20CB1}"/>
              </a:ext>
            </a:extLst>
          </p:cNvPr>
          <p:cNvSpPr txBox="1"/>
          <p:nvPr/>
        </p:nvSpPr>
        <p:spPr>
          <a:xfrm>
            <a:off x="281991" y="45553"/>
            <a:ext cx="5380871" cy="715089"/>
          </a:xfrm>
          <a:prstGeom prst="roundRect">
            <a:avLst/>
          </a:prstGeom>
          <a:solidFill>
            <a:schemeClr val="bg1">
              <a:lumMod val="95000"/>
              <a:lumOff val="5000"/>
              <a:alpha val="58000"/>
            </a:schemeClr>
          </a:solidFill>
          <a:ln>
            <a:solidFill>
              <a:srgbClr val="00B0F0"/>
            </a:solidFill>
          </a:ln>
        </p:spPr>
        <p:txBody>
          <a:bodyPr wrap="square">
            <a:spAutoFit/>
          </a:bodyPr>
          <a:lstStyle/>
          <a:p>
            <a:r>
              <a:rPr lang="en-GB" sz="18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Facilitator Notes </a:t>
            </a:r>
            <a:r>
              <a:rPr lang="en-GB" sz="1800" b="1" dirty="0">
                <a:effectLst/>
                <a:latin typeface="Aptos" panose="020B0004020202020204" pitchFamily="34" charset="0"/>
                <a:ea typeface="Times New Roman" panose="02020603050405020304" pitchFamily="18" charset="0"/>
                <a:cs typeface="Aptos" panose="020B0004020202020204" pitchFamily="34" charset="0"/>
              </a:rPr>
              <a:t>–  Mini Exercise 4 – </a:t>
            </a:r>
            <a:r>
              <a:rPr lang="en-GB" b="1" dirty="0">
                <a:latin typeface="Aptos" panose="020B0004020202020204" pitchFamily="34" charset="0"/>
                <a:ea typeface="Times New Roman" panose="02020603050405020304" pitchFamily="18" charset="0"/>
                <a:cs typeface="Aptos" panose="020B0004020202020204" pitchFamily="34" charset="0"/>
              </a:rPr>
              <a:t>The Algorithm of War.</a:t>
            </a:r>
            <a:endParaRPr lang="en-GB" sz="1800" b="1" dirty="0">
              <a:effectLst/>
              <a:latin typeface="Aptos" panose="020B0004020202020204" pitchFamily="34" charset="0"/>
              <a:ea typeface="Aptos" panose="020B0004020202020204" pitchFamily="34" charset="0"/>
              <a:cs typeface="Aptos" panose="020B0004020202020204" pitchFamily="34" charset="0"/>
            </a:endParaRPr>
          </a:p>
        </p:txBody>
      </p:sp>
      <p:pic>
        <p:nvPicPr>
          <p:cNvPr id="3" name="Picture 2" descr="A yellow and white text on a gray background&#10;&#10;AI-generated content may be incorrect.">
            <a:extLst>
              <a:ext uri="{FF2B5EF4-FFF2-40B4-BE49-F238E27FC236}">
                <a16:creationId xmlns:a16="http://schemas.microsoft.com/office/drawing/2014/main" id="{34A26BFD-D099-6AC0-85DF-6CCAEC70B1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41661"/>
            <a:ext cx="5008900" cy="626112"/>
          </a:xfrm>
          <a:prstGeom prst="rect">
            <a:avLst/>
          </a:prstGeom>
        </p:spPr>
      </p:pic>
    </p:spTree>
    <p:extLst>
      <p:ext uri="{BB962C8B-B14F-4D97-AF65-F5344CB8AC3E}">
        <p14:creationId xmlns:p14="http://schemas.microsoft.com/office/powerpoint/2010/main" val="389436759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3DC9087-4303-663E-50F6-02F5A3CCF75F}"/>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CA6C919-2B55-ED70-45E0-5BB6A3470030}"/>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282EF3E-3350-5CF4-8588-B122E52F8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65703107-7CE6-BF6A-5C71-F576B96BCA6A}"/>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20" y="9774"/>
            <a:ext cx="12191980" cy="6857999"/>
          </a:xfrm>
          <a:prstGeom prst="rect">
            <a:avLst/>
          </a:prstGeom>
          <a:ln>
            <a:solidFill>
              <a:srgbClr val="0070C0"/>
            </a:solidFill>
          </a:ln>
        </p:spPr>
      </p:pic>
      <p:pic>
        <p:nvPicPr>
          <p:cNvPr id="4" name="Picture 3">
            <a:extLst>
              <a:ext uri="{FF2B5EF4-FFF2-40B4-BE49-F238E27FC236}">
                <a16:creationId xmlns:a16="http://schemas.microsoft.com/office/drawing/2014/main" id="{CFC5757B-C6BB-9339-615A-13B2D56C51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1327" y="6341483"/>
            <a:ext cx="1524000" cy="454674"/>
          </a:xfrm>
          <a:prstGeom prst="rect">
            <a:avLst/>
          </a:prstGeom>
          <a:noFill/>
          <a:ln>
            <a:noFill/>
          </a:ln>
        </p:spPr>
      </p:pic>
      <p:grpSp>
        <p:nvGrpSpPr>
          <p:cNvPr id="13" name="Group 12">
            <a:extLst>
              <a:ext uri="{FF2B5EF4-FFF2-40B4-BE49-F238E27FC236}">
                <a16:creationId xmlns:a16="http://schemas.microsoft.com/office/drawing/2014/main" id="{B9E52D0C-A086-B5C4-79AB-6AD431BF38D0}"/>
              </a:ext>
            </a:extLst>
          </p:cNvPr>
          <p:cNvGrpSpPr/>
          <p:nvPr/>
        </p:nvGrpSpPr>
        <p:grpSpPr>
          <a:xfrm>
            <a:off x="375996" y="834930"/>
            <a:ext cx="4774433" cy="5318367"/>
            <a:chOff x="520581" y="1195436"/>
            <a:chExt cx="4774433" cy="5318367"/>
          </a:xfrm>
          <a:solidFill>
            <a:schemeClr val="bg1">
              <a:alpha val="60000"/>
            </a:schemeClr>
          </a:solidFill>
        </p:grpSpPr>
        <p:sp>
          <p:nvSpPr>
            <p:cNvPr id="14" name="Rectangle: Rounded Corners 13">
              <a:extLst>
                <a:ext uri="{FF2B5EF4-FFF2-40B4-BE49-F238E27FC236}">
                  <a16:creationId xmlns:a16="http://schemas.microsoft.com/office/drawing/2014/main" id="{00AF2B88-A189-0046-66BA-3BEE869B9725}"/>
                </a:ext>
              </a:extLst>
            </p:cNvPr>
            <p:cNvSpPr/>
            <p:nvPr/>
          </p:nvSpPr>
          <p:spPr>
            <a:xfrm>
              <a:off x="520581" y="1195436"/>
              <a:ext cx="4774433" cy="5318367"/>
            </a:xfrm>
            <a:prstGeom prst="roundRect">
              <a:avLst>
                <a:gd name="adj" fmla="val 6928"/>
              </a:avLst>
            </a:prstGeom>
            <a:grp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a:solidFill>
                    <a:schemeClr val="tx1"/>
                  </a:solidFill>
                  <a:latin typeface="Arial" panose="020B0604020202020204" pitchFamily="34" charset="0"/>
                  <a:cs typeface="Arial" panose="020B0604020202020204" pitchFamily="34" charset="0"/>
                </a:rPr>
                <a:t>	</a:t>
              </a:r>
            </a:p>
            <a:p>
              <a:r>
                <a:rPr lang="en-GB" sz="1600" b="1">
                  <a:solidFill>
                    <a:schemeClr val="tx1"/>
                  </a:solidFill>
                  <a:latin typeface="Arial" panose="020B0604020202020204" pitchFamily="34" charset="0"/>
                  <a:cs typeface="Arial" panose="020B0604020202020204" pitchFamily="34" charset="0"/>
                </a:rPr>
                <a:t>	</a:t>
              </a:r>
              <a:endParaRPr lang="en-GB">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4A3D8B7B-5D76-74FD-88F8-098EE3A8A844}"/>
                </a:ext>
              </a:extLst>
            </p:cNvPr>
            <p:cNvPicPr>
              <a:picLocks noChangeAspect="1"/>
            </p:cNvPicPr>
            <p:nvPr/>
          </p:nvPicPr>
          <p:blipFill>
            <a:blip r:embed="rId4"/>
            <a:stretch>
              <a:fillRect/>
            </a:stretch>
          </p:blipFill>
          <p:spPr>
            <a:xfrm>
              <a:off x="752871" y="1781641"/>
              <a:ext cx="802795" cy="802795"/>
            </a:xfrm>
            <a:prstGeom prst="rect">
              <a:avLst/>
            </a:prstGeom>
            <a:grpFill/>
            <a:ln w="3175">
              <a:solidFill>
                <a:srgbClr val="00B0F0"/>
              </a:solidFill>
            </a:ln>
          </p:spPr>
        </p:pic>
        <p:pic>
          <p:nvPicPr>
            <p:cNvPr id="16" name="Picture 15">
              <a:extLst>
                <a:ext uri="{FF2B5EF4-FFF2-40B4-BE49-F238E27FC236}">
                  <a16:creationId xmlns:a16="http://schemas.microsoft.com/office/drawing/2014/main" id="{933FCE48-1F5F-EBB9-D1C0-D1886FF1DD5E}"/>
                </a:ext>
              </a:extLst>
            </p:cNvPr>
            <p:cNvPicPr>
              <a:picLocks noChangeAspect="1"/>
            </p:cNvPicPr>
            <p:nvPr/>
          </p:nvPicPr>
          <p:blipFill>
            <a:blip r:embed="rId5"/>
            <a:stretch>
              <a:fillRect/>
            </a:stretch>
          </p:blipFill>
          <p:spPr>
            <a:xfrm>
              <a:off x="767939" y="3425113"/>
              <a:ext cx="802796" cy="802796"/>
            </a:xfrm>
            <a:prstGeom prst="rect">
              <a:avLst/>
            </a:prstGeom>
            <a:grpFill/>
            <a:ln w="3175">
              <a:solidFill>
                <a:srgbClr val="00B0F0"/>
              </a:solidFill>
            </a:ln>
          </p:spPr>
        </p:pic>
        <p:pic>
          <p:nvPicPr>
            <p:cNvPr id="17" name="Picture 16">
              <a:extLst>
                <a:ext uri="{FF2B5EF4-FFF2-40B4-BE49-F238E27FC236}">
                  <a16:creationId xmlns:a16="http://schemas.microsoft.com/office/drawing/2014/main" id="{C45CCDAA-9BCE-1C01-BC4B-14DA6A5EF0F6}"/>
                </a:ext>
              </a:extLst>
            </p:cNvPr>
            <p:cNvPicPr>
              <a:picLocks noChangeAspect="1"/>
            </p:cNvPicPr>
            <p:nvPr/>
          </p:nvPicPr>
          <p:blipFill>
            <a:blip r:embed="rId6"/>
            <a:stretch>
              <a:fillRect/>
            </a:stretch>
          </p:blipFill>
          <p:spPr>
            <a:xfrm>
              <a:off x="752871" y="4600505"/>
              <a:ext cx="814037" cy="814037"/>
            </a:xfrm>
            <a:prstGeom prst="rect">
              <a:avLst/>
            </a:prstGeom>
            <a:grpFill/>
            <a:ln w="3175">
              <a:solidFill>
                <a:srgbClr val="00B0F0"/>
              </a:solidFill>
            </a:ln>
          </p:spPr>
        </p:pic>
      </p:grpSp>
      <p:sp>
        <p:nvSpPr>
          <p:cNvPr id="18" name="Rectangle: Rounded Corners 17">
            <a:extLst>
              <a:ext uri="{FF2B5EF4-FFF2-40B4-BE49-F238E27FC236}">
                <a16:creationId xmlns:a16="http://schemas.microsoft.com/office/drawing/2014/main" id="{A9DAE3E2-87F6-78F4-2D66-54ED8AF2C7B4}"/>
              </a:ext>
            </a:extLst>
          </p:cNvPr>
          <p:cNvSpPr/>
          <p:nvPr/>
        </p:nvSpPr>
        <p:spPr>
          <a:xfrm>
            <a:off x="5739774" y="87191"/>
            <a:ext cx="5967944" cy="6176875"/>
          </a:xfrm>
          <a:prstGeom prst="roundRect">
            <a:avLst>
              <a:gd name="adj" fmla="val 6928"/>
            </a:avLst>
          </a:prstGeom>
          <a:solidFill>
            <a:schemeClr val="bg1">
              <a:lumMod val="95000"/>
              <a:lumOff val="5000"/>
              <a:alpha val="6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endParaRPr lang="en-GB" sz="1600" b="1" dirty="0">
              <a:solidFill>
                <a:schemeClr val="tx1"/>
              </a:solidFill>
              <a:latin typeface="Arial"/>
              <a:cs typeface="Arial"/>
            </a:endParaRPr>
          </a:p>
          <a:p>
            <a:r>
              <a:rPr lang="en-GB" sz="2000" b="1" dirty="0">
                <a:solidFill>
                  <a:schemeClr val="tx1"/>
                </a:solidFill>
                <a:latin typeface="Arial"/>
                <a:cs typeface="Arial"/>
              </a:rPr>
              <a:t>Exercise </a:t>
            </a:r>
          </a:p>
          <a:p>
            <a:pPr lvl="2"/>
            <a:endParaRPr lang="en-GB"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solidFill>
                  <a:srgbClr val="F9C400"/>
                </a:solidFill>
                <a:latin typeface="Arial"/>
                <a:cs typeface="Arial"/>
              </a:rPr>
              <a:t>Step 1 (5 mins): </a:t>
            </a:r>
            <a:r>
              <a:rPr lang="en-GB" sz="1600" b="1" dirty="0">
                <a:solidFill>
                  <a:schemeClr val="tx1"/>
                </a:solidFill>
                <a:latin typeface="Arial"/>
                <a:cs typeface="Arial"/>
              </a:rPr>
              <a:t>Introduce the topic </a:t>
            </a:r>
            <a:r>
              <a:rPr lang="en-GB" sz="1600" dirty="0">
                <a:solidFill>
                  <a:schemeClr val="tx1"/>
                </a:solidFill>
                <a:latin typeface="Arial"/>
                <a:cs typeface="Arial"/>
              </a:rPr>
              <a:t>to participants. </a:t>
            </a:r>
            <a:r>
              <a:rPr lang="en-GB" sz="1600" b="1" dirty="0">
                <a:solidFill>
                  <a:schemeClr val="tx1"/>
                </a:solidFill>
                <a:latin typeface="Arial"/>
                <a:cs typeface="Arial"/>
              </a:rPr>
              <a:t>Read the scenario to the audience. Explain this activity is designed to put groups under time pressure to make decisions.</a:t>
            </a:r>
          </a:p>
          <a:p>
            <a:pPr marL="285750" indent="-285750">
              <a:buFont typeface="Arial" panose="020B0604020202020204" pitchFamily="34" charset="0"/>
              <a:buChar char="•"/>
            </a:pPr>
            <a:endParaRPr lang="en-GB" sz="1600" b="1" dirty="0">
              <a:solidFill>
                <a:srgbClr val="F9C400"/>
              </a:solidFill>
              <a:latin typeface="Arial"/>
              <a:cs typeface="Arial"/>
            </a:endParaRPr>
          </a:p>
          <a:p>
            <a:pPr marL="285750" indent="-285750">
              <a:buFont typeface="Arial" panose="020B0604020202020204" pitchFamily="34" charset="0"/>
              <a:buChar char="•"/>
            </a:pPr>
            <a:r>
              <a:rPr lang="en-GB" sz="1600" b="1" dirty="0">
                <a:solidFill>
                  <a:srgbClr val="F9C400"/>
                </a:solidFill>
                <a:latin typeface="Arial"/>
                <a:cs typeface="Arial"/>
              </a:rPr>
              <a:t>Step 2 (10 mins): </a:t>
            </a:r>
            <a:r>
              <a:rPr lang="en-GB" sz="1600" b="1" dirty="0">
                <a:solidFill>
                  <a:schemeClr val="tx1"/>
                </a:solidFill>
                <a:latin typeface="Arial"/>
                <a:cs typeface="Arial"/>
              </a:rPr>
              <a:t>Create groups ensuring that there is a mix of different ranks and cap badges. (if possible). No more than 10 SP per group.</a:t>
            </a:r>
          </a:p>
          <a:p>
            <a:pPr marL="285750" indent="-285750">
              <a:buFont typeface="Arial" panose="020B0604020202020204" pitchFamily="34" charset="0"/>
              <a:buChar char="•"/>
            </a:pPr>
            <a:endParaRPr lang="en-GB" sz="1600" b="1" dirty="0">
              <a:solidFill>
                <a:srgbClr val="F2C20C"/>
              </a:solidFill>
              <a:latin typeface="Arial"/>
              <a:cs typeface="Arial"/>
            </a:endParaRPr>
          </a:p>
          <a:p>
            <a:pPr marL="285750" indent="-285750">
              <a:buFont typeface="Arial" panose="020B0604020202020204" pitchFamily="34" charset="0"/>
              <a:buChar char="•"/>
            </a:pPr>
            <a:r>
              <a:rPr lang="en-GB" sz="1600" b="1" dirty="0">
                <a:solidFill>
                  <a:srgbClr val="F2C20C"/>
                </a:solidFill>
                <a:latin typeface="Arial"/>
                <a:cs typeface="Arial"/>
              </a:rPr>
              <a:t>Step 3 </a:t>
            </a:r>
            <a:r>
              <a:rPr lang="en-GB" sz="1600" b="1">
                <a:solidFill>
                  <a:srgbClr val="F2C20C"/>
                </a:solidFill>
                <a:latin typeface="Arial"/>
                <a:cs typeface="Arial"/>
              </a:rPr>
              <a:t>(40 </a:t>
            </a:r>
            <a:r>
              <a:rPr lang="en-GB" sz="1600" b="1" dirty="0">
                <a:solidFill>
                  <a:srgbClr val="F2C20C"/>
                </a:solidFill>
                <a:latin typeface="Arial"/>
                <a:cs typeface="Arial"/>
              </a:rPr>
              <a:t>mins): </a:t>
            </a:r>
            <a:r>
              <a:rPr lang="en-GB" sz="1600" b="1" dirty="0">
                <a:solidFill>
                  <a:schemeClr val="tx1"/>
                </a:solidFill>
                <a:latin typeface="Arial"/>
                <a:cs typeface="Arial"/>
              </a:rPr>
              <a:t>Facilitator is to read out each Inject and start the timer  5 Min. Encourage  each group to discuss the issues and as a collective, agree on each decision point. Ensuring they are captured. Facilitator must move onto the next inject after the allotted time. To ensure pressure is maintained.</a:t>
            </a:r>
          </a:p>
          <a:p>
            <a:endParaRPr lang="en-GB" sz="1600" dirty="0">
              <a:solidFill>
                <a:schemeClr val="tx1"/>
              </a:solidFill>
              <a:latin typeface="Arial"/>
              <a:cs typeface="Arial"/>
            </a:endParaRPr>
          </a:p>
          <a:p>
            <a:pPr marL="285750" indent="-285750">
              <a:buFont typeface="Arial" panose="020B0604020202020204" pitchFamily="34" charset="0"/>
              <a:buChar char="•"/>
            </a:pPr>
            <a:r>
              <a:rPr lang="en-GB" sz="1600" b="1" dirty="0">
                <a:solidFill>
                  <a:srgbClr val="F2C20C"/>
                </a:solidFill>
                <a:latin typeface="Arial"/>
                <a:cs typeface="Arial"/>
              </a:rPr>
              <a:t>Step 4 (20-30 mins): </a:t>
            </a:r>
            <a:r>
              <a:rPr lang="en-GB" sz="1600" b="1" dirty="0">
                <a:solidFill>
                  <a:schemeClr val="tx1"/>
                </a:solidFill>
                <a:latin typeface="Arial"/>
                <a:cs typeface="Arial"/>
              </a:rPr>
              <a:t>Wrap up. Go through each inject .Encourage  each group  to explain their Decision points and compare to other groups. Use Sheet 2 to draw out key points and discuss issues and similarities raised. </a:t>
            </a:r>
            <a:endParaRPr lang="en-GB" dirty="0">
              <a:solidFill>
                <a:schemeClr val="tx1"/>
              </a:solidFill>
              <a:latin typeface="Arial"/>
              <a:cs typeface="Arial"/>
            </a:endParaRPr>
          </a:p>
          <a:p>
            <a:pPr marL="285750" indent="-285750">
              <a:buFont typeface="Arial" panose="020B0604020202020204" pitchFamily="34" charset="0"/>
              <a:buChar char="•"/>
            </a:pPr>
            <a:endParaRPr lang="en-GB" sz="2000" b="1" dirty="0">
              <a:solidFill>
                <a:schemeClr val="tx1"/>
              </a:solidFill>
              <a:latin typeface="Arial" panose="020B0604020202020204" pitchFamily="34" charset="0"/>
              <a:cs typeface="Arial" panose="020B0604020202020204" pitchFamily="34" charset="0"/>
            </a:endParaRPr>
          </a:p>
          <a:p>
            <a:r>
              <a:rPr lang="en-GB" sz="1600" b="1" dirty="0">
                <a:solidFill>
                  <a:schemeClr val="tx1"/>
                </a:solidFill>
                <a:latin typeface="Arial"/>
                <a:cs typeface="Arial"/>
              </a:rPr>
              <a:t>	</a:t>
            </a:r>
            <a:r>
              <a:rPr lang="en-GB" sz="1600" dirty="0">
                <a:solidFill>
                  <a:schemeClr val="tx1"/>
                </a:solidFill>
                <a:latin typeface="Arial"/>
                <a:cs typeface="Arial"/>
              </a:rPr>
              <a:t>	 </a:t>
            </a:r>
          </a:p>
        </p:txBody>
      </p:sp>
      <p:sp>
        <p:nvSpPr>
          <p:cNvPr id="19" name="TextBox 18">
            <a:extLst>
              <a:ext uri="{FF2B5EF4-FFF2-40B4-BE49-F238E27FC236}">
                <a16:creationId xmlns:a16="http://schemas.microsoft.com/office/drawing/2014/main" id="{094441AA-8BBE-A70F-C335-6FAD33A43B43}"/>
              </a:ext>
            </a:extLst>
          </p:cNvPr>
          <p:cNvSpPr txBox="1"/>
          <p:nvPr/>
        </p:nvSpPr>
        <p:spPr>
          <a:xfrm>
            <a:off x="1422323" y="1038117"/>
            <a:ext cx="3329395" cy="4801314"/>
          </a:xfrm>
          <a:prstGeom prst="rect">
            <a:avLst/>
          </a:prstGeom>
          <a:noFill/>
        </p:spPr>
        <p:txBody>
          <a:bodyPr wrap="square" rtlCol="0">
            <a:spAutoFit/>
          </a:bodyPr>
          <a:lstStyle/>
          <a:p>
            <a:endParaRPr lang="en-GB" b="1" dirty="0">
              <a:solidFill>
                <a:schemeClr val="tx1"/>
              </a:solidFill>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Objective: Raise awareness of the integration of AI in modern conflict. Looking at decision made by leaders under time constraints.  </a:t>
            </a:r>
          </a:p>
          <a:p>
            <a:endParaRPr lang="en-GB" b="1" dirty="0">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Timings: </a:t>
            </a:r>
            <a:r>
              <a:rPr lang="en-GB" dirty="0">
                <a:solidFill>
                  <a:schemeClr val="tx1"/>
                </a:solidFill>
                <a:latin typeface="Arial" panose="020B0604020202020204" pitchFamily="34" charset="0"/>
                <a:cs typeface="Arial" panose="020B0604020202020204" pitchFamily="34" charset="0"/>
              </a:rPr>
              <a:t>Approx 1hr – 1.5hrs (45-60 mins for the debate).</a:t>
            </a:r>
            <a:endParaRPr lang="en-GB" b="1"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r>
              <a:rPr lang="en-GB" b="1" dirty="0">
                <a:solidFill>
                  <a:schemeClr val="tx1"/>
                </a:solidFill>
                <a:latin typeface="Arial" panose="020B0604020202020204" pitchFamily="34" charset="0"/>
                <a:cs typeface="Arial" panose="020B0604020202020204" pitchFamily="34" charset="0"/>
              </a:rPr>
              <a:t>Resources: </a:t>
            </a:r>
            <a:r>
              <a:rPr lang="en-GB" dirty="0">
                <a:solidFill>
                  <a:schemeClr val="tx1"/>
                </a:solidFill>
                <a:latin typeface="Arial" panose="020B0604020202020204" pitchFamily="34" charset="0"/>
                <a:cs typeface="Arial" panose="020B0604020202020204" pitchFamily="34" charset="0"/>
              </a:rPr>
              <a:t>Handout  </a:t>
            </a:r>
            <a:r>
              <a:rPr lang="en-GB" dirty="0">
                <a:latin typeface="Arial" panose="020B0604020202020204" pitchFamily="34" charset="0"/>
                <a:cs typeface="Arial" panose="020B0604020202020204" pitchFamily="34" charset="0"/>
              </a:rPr>
              <a:t>AI and Leadership in Modern Conflict. A flip chart or whiteboard per group may be required.</a:t>
            </a:r>
            <a:endParaRPr lang="en-GB" dirty="0">
              <a:solidFill>
                <a:schemeClr val="tx1"/>
              </a:solidFill>
              <a:highlight>
                <a:srgbClr val="00FF00"/>
              </a:highlight>
              <a:latin typeface="Arial" panose="020B0604020202020204" pitchFamily="34" charset="0"/>
              <a:cs typeface="Arial" panose="020B0604020202020204" pitchFamily="34" charset="0"/>
            </a:endParaRPr>
          </a:p>
          <a:p>
            <a:endParaRPr lang="en-GB" dirty="0">
              <a:solidFill>
                <a:schemeClr val="tx1"/>
              </a:solidFill>
              <a:highlight>
                <a:srgbClr val="00FF00"/>
              </a:highlight>
              <a:latin typeface="Arial" panose="020B0604020202020204" pitchFamily="34" charset="0"/>
              <a:cs typeface="Arial" panose="020B0604020202020204" pitchFamily="34" charset="0"/>
            </a:endParaRPr>
          </a:p>
          <a:p>
            <a:endParaRPr lang="en-GB" dirty="0"/>
          </a:p>
        </p:txBody>
      </p:sp>
      <p:sp>
        <p:nvSpPr>
          <p:cNvPr id="2" name="TextBox 1">
            <a:extLst>
              <a:ext uri="{FF2B5EF4-FFF2-40B4-BE49-F238E27FC236}">
                <a16:creationId xmlns:a16="http://schemas.microsoft.com/office/drawing/2014/main" id="{CB219D2A-233F-4EAC-4B2E-B5C8BC3D9766}"/>
              </a:ext>
            </a:extLst>
          </p:cNvPr>
          <p:cNvSpPr txBox="1"/>
          <p:nvPr/>
        </p:nvSpPr>
        <p:spPr>
          <a:xfrm>
            <a:off x="281991" y="45553"/>
            <a:ext cx="5380871" cy="715089"/>
          </a:xfrm>
          <a:prstGeom prst="roundRect">
            <a:avLst/>
          </a:prstGeom>
          <a:solidFill>
            <a:schemeClr val="bg1">
              <a:lumMod val="95000"/>
              <a:lumOff val="5000"/>
              <a:alpha val="58000"/>
            </a:schemeClr>
          </a:solidFill>
          <a:ln>
            <a:solidFill>
              <a:srgbClr val="00B0F0"/>
            </a:solidFill>
          </a:ln>
        </p:spPr>
        <p:txBody>
          <a:bodyPr wrap="square">
            <a:spAutoFit/>
          </a:bodyPr>
          <a:lstStyle/>
          <a:p>
            <a:r>
              <a:rPr lang="en-GB" sz="18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Facilitator Notes </a:t>
            </a:r>
            <a:r>
              <a:rPr lang="en-GB" sz="1800" b="1" dirty="0">
                <a:effectLst/>
                <a:latin typeface="Aptos" panose="020B0004020202020204" pitchFamily="34" charset="0"/>
                <a:ea typeface="Times New Roman" panose="02020603050405020304" pitchFamily="18" charset="0"/>
                <a:cs typeface="Aptos" panose="020B0004020202020204" pitchFamily="34" charset="0"/>
              </a:rPr>
              <a:t>–In Depth  Exercise 5 - AI and Leadership in Modern Conflict</a:t>
            </a:r>
            <a:endParaRPr lang="en-GB" sz="1800" b="1" dirty="0">
              <a:effectLst/>
              <a:latin typeface="Aptos" panose="020B0004020202020204" pitchFamily="34" charset="0"/>
              <a:ea typeface="Aptos" panose="020B0004020202020204" pitchFamily="34" charset="0"/>
              <a:cs typeface="Aptos" panose="020B0004020202020204" pitchFamily="34" charset="0"/>
            </a:endParaRPr>
          </a:p>
        </p:txBody>
      </p:sp>
      <p:pic>
        <p:nvPicPr>
          <p:cNvPr id="3" name="Picture 2" descr="A yellow and white text on a gray background&#10;&#10;AI-generated content may be incorrect.">
            <a:extLst>
              <a:ext uri="{FF2B5EF4-FFF2-40B4-BE49-F238E27FC236}">
                <a16:creationId xmlns:a16="http://schemas.microsoft.com/office/drawing/2014/main" id="{3A543F6C-B890-845F-082E-054B98C7FF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41661"/>
            <a:ext cx="5008900" cy="626112"/>
          </a:xfrm>
          <a:prstGeom prst="rect">
            <a:avLst/>
          </a:prstGeom>
        </p:spPr>
      </p:pic>
    </p:spTree>
    <p:extLst>
      <p:ext uri="{BB962C8B-B14F-4D97-AF65-F5344CB8AC3E}">
        <p14:creationId xmlns:p14="http://schemas.microsoft.com/office/powerpoint/2010/main" val="266073710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descr="A yellow and white text on a gray background&#10;&#10;AI-generated content may be incorrect.">
            <a:extLst>
              <a:ext uri="{FF2B5EF4-FFF2-40B4-BE49-F238E27FC236}">
                <a16:creationId xmlns:a16="http://schemas.microsoft.com/office/drawing/2014/main" id="{1D775DB2-DCC1-4332-D76A-E04FD6E29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 y="6091825"/>
            <a:ext cx="6358075" cy="794759"/>
          </a:xfrm>
          <a:prstGeom prst="rect">
            <a:avLst/>
          </a:prstGeom>
        </p:spPr>
      </p:pic>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t="15730"/>
          <a:stretch>
            <a:fillRect/>
          </a:stretch>
        </p:blipFill>
        <p:spPr>
          <a:xfrm>
            <a:off x="0" y="1529"/>
            <a:ext cx="12191980" cy="6857999"/>
          </a:xfrm>
          <a:prstGeom prst="rect">
            <a:avLst/>
          </a:prstGeom>
          <a:ln>
            <a:solidFill>
              <a:srgbClr val="00B0F0"/>
            </a:solidFill>
          </a:ln>
        </p:spPr>
      </p:pic>
      <p:pic>
        <p:nvPicPr>
          <p:cNvPr id="4" name="Picture 3">
            <a:extLst>
              <a:ext uri="{FF2B5EF4-FFF2-40B4-BE49-F238E27FC236}">
                <a16:creationId xmlns:a16="http://schemas.microsoft.com/office/drawing/2014/main" id="{84BD915A-CB8A-C25F-66A6-698F9AF722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92425" y="6212793"/>
            <a:ext cx="1934356" cy="577101"/>
          </a:xfrm>
          <a:prstGeom prst="rect">
            <a:avLst/>
          </a:prstGeom>
          <a:noFill/>
          <a:ln>
            <a:noFill/>
          </a:ln>
        </p:spPr>
      </p:pic>
      <p:sp>
        <p:nvSpPr>
          <p:cNvPr id="2" name="Rectangle: Rounded Corners 1">
            <a:extLst>
              <a:ext uri="{FF2B5EF4-FFF2-40B4-BE49-F238E27FC236}">
                <a16:creationId xmlns:a16="http://schemas.microsoft.com/office/drawing/2014/main" id="{21DD1A5D-8958-F1D1-C80D-8B08C3F76660}"/>
              </a:ext>
            </a:extLst>
          </p:cNvPr>
          <p:cNvSpPr>
            <a:spLocks noChangeArrowheads="1"/>
          </p:cNvSpPr>
          <p:nvPr/>
        </p:nvSpPr>
        <p:spPr bwMode="auto">
          <a:xfrm>
            <a:off x="3222457" y="68106"/>
            <a:ext cx="6207806" cy="638473"/>
          </a:xfrm>
          <a:prstGeom prst="roundRect">
            <a:avLst/>
          </a:prstGeom>
          <a:solidFill>
            <a:schemeClr val="bg1">
              <a:lumMod val="95000"/>
              <a:lumOff val="5000"/>
              <a:alpha val="60000"/>
            </a:schemeClr>
          </a:solidFill>
          <a:ln w="3175">
            <a:solidFill>
              <a:srgbClr val="00B0F0"/>
            </a:solidFill>
          </a:ln>
          <a:effectLst>
            <a:outerShdw blurRad="50800" dist="50800" dir="5400000" algn="ctr" rotWithShape="0">
              <a:srgbClr val="000000">
                <a:alpha val="0"/>
              </a:srgbClr>
            </a:outerShdw>
            <a:reflection stA="0" endPos="65000" dist="50800" dir="5400000" sy="-100000" algn="bl" rotWithShape="0"/>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ptos" panose="020B0004020202020204" pitchFamily="34" charset="0"/>
              </a:rPr>
              <a:t>Setup (2 minutes)</a:t>
            </a:r>
            <a:endParaRPr kumimoji="0" lang="en-GB" altLang="en-US" sz="1050" b="1"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05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Briefly introduce the scenario: British Army battlegroup in 2028, urban conflict, AI-enabled systems.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05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Emphasise the purpose: exploring </a:t>
            </a:r>
            <a:r>
              <a:rPr kumimoji="0" lang="en-GB" altLang="en-US" sz="1050" b="1"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leadership under pressure</a:t>
            </a:r>
            <a:r>
              <a:rPr kumimoji="0" lang="en-GB" altLang="en-US" sz="105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 when AI is influencing decisions.</a:t>
            </a:r>
            <a:endParaRPr kumimoji="0" lang="en-GB" altLang="en-US" sz="105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F3F55099-7F79-F333-6700-927F875A6155}"/>
              </a:ext>
            </a:extLst>
          </p:cNvPr>
          <p:cNvSpPr txBox="1"/>
          <p:nvPr/>
        </p:nvSpPr>
        <p:spPr>
          <a:xfrm>
            <a:off x="3222459" y="738032"/>
            <a:ext cx="6207804" cy="1889879"/>
          </a:xfrm>
          <a:prstGeom prst="roundRect">
            <a:avLst/>
          </a:prstGeom>
          <a:solidFill>
            <a:schemeClr val="bg1">
              <a:lumMod val="95000"/>
              <a:lumOff val="5000"/>
              <a:alpha val="60000"/>
            </a:schemeClr>
          </a:solidFill>
          <a:ln>
            <a:solidFill>
              <a:srgbClr val="00B0F0"/>
            </a:solidFill>
          </a:ln>
        </p:spPr>
        <p:txBody>
          <a:bodyPr wrap="square">
            <a:spAutoFit/>
          </a:bodyPr>
          <a:lstStyle/>
          <a:p>
            <a:r>
              <a:rPr lang="en-GB" sz="1050" b="1" dirty="0">
                <a:effectLst/>
                <a:latin typeface="Aptos" panose="020B0004020202020204" pitchFamily="34" charset="0"/>
                <a:ea typeface="Times New Roman" panose="02020603050405020304" pitchFamily="18" charset="0"/>
                <a:cs typeface="Aptos" panose="020B0004020202020204" pitchFamily="34" charset="0"/>
              </a:rPr>
              <a:t>Inject 1: The Apartment Block (3 minutes)</a:t>
            </a:r>
            <a:endParaRPr lang="en-GB" sz="1050" b="1" dirty="0">
              <a:effectLst/>
              <a:latin typeface="Aptos" panose="020B0004020202020204" pitchFamily="34" charset="0"/>
              <a:ea typeface="Aptos" panose="020B0004020202020204" pitchFamily="34" charset="0"/>
              <a:cs typeface="Aptos" panose="020B0004020202020204" pitchFamily="34" charset="0"/>
            </a:endParaRPr>
          </a:p>
          <a:p>
            <a:r>
              <a:rPr lang="en-GB" sz="1050" dirty="0">
                <a:effectLst/>
                <a:latin typeface="Aptos" panose="020B0004020202020204" pitchFamily="34" charset="0"/>
                <a:ea typeface="Aptos" panose="020B0004020202020204" pitchFamily="34" charset="0"/>
                <a:cs typeface="Aptos" panose="020B0004020202020204" pitchFamily="34" charset="0"/>
              </a:rPr>
              <a:t> </a:t>
            </a:r>
          </a:p>
          <a:p>
            <a:r>
              <a:rPr lang="en-GB" sz="1050" b="1" dirty="0">
                <a:effectLst/>
                <a:latin typeface="Aptos" panose="020B0004020202020204" pitchFamily="34" charset="0"/>
                <a:ea typeface="Aptos" panose="020B0004020202020204" pitchFamily="34" charset="0"/>
                <a:cs typeface="Aptos" panose="020B0004020202020204" pitchFamily="34" charset="0"/>
              </a:rPr>
              <a:t>Decision Point:</a:t>
            </a:r>
            <a:r>
              <a:rPr lang="en-GB" sz="1050" dirty="0">
                <a:effectLst/>
                <a:latin typeface="Aptos" panose="020B0004020202020204" pitchFamily="34" charset="0"/>
                <a:ea typeface="Aptos" panose="020B0004020202020204" pitchFamily="34" charset="0"/>
                <a:cs typeface="Aptos" panose="020B0004020202020204" pitchFamily="34" charset="0"/>
              </a:rPr>
              <a:t> Approve strike, delay/deny, or seek alternatives.</a:t>
            </a:r>
          </a:p>
          <a:p>
            <a:r>
              <a:rPr lang="en-GB" sz="1050" dirty="0">
                <a:effectLst/>
                <a:latin typeface="Aptos" panose="020B0004020202020204" pitchFamily="34" charset="0"/>
                <a:ea typeface="Aptos" panose="020B0004020202020204" pitchFamily="34" charset="0"/>
                <a:cs typeface="Aptos" panose="020B0004020202020204" pitchFamily="34" charset="0"/>
              </a:rPr>
              <a:t> </a:t>
            </a:r>
          </a:p>
          <a:p>
            <a:r>
              <a:rPr lang="en-GB" sz="1050" b="1" dirty="0">
                <a:effectLst/>
                <a:latin typeface="Aptos" panose="020B0004020202020204" pitchFamily="34" charset="0"/>
                <a:ea typeface="Aptos" panose="020B0004020202020204" pitchFamily="34" charset="0"/>
                <a:cs typeface="Aptos" panose="020B0004020202020204" pitchFamily="34" charset="0"/>
              </a:rPr>
              <a:t>Facilitator Prompts:</a:t>
            </a:r>
            <a:endParaRPr lang="en-GB" sz="105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050" dirty="0">
                <a:effectLst/>
                <a:latin typeface="Aptos" panose="020B0004020202020204" pitchFamily="34" charset="0"/>
                <a:ea typeface="Aptos" panose="020B0004020202020204" pitchFamily="34" charset="0"/>
                <a:cs typeface="Aptos" panose="020B0004020202020204" pitchFamily="34" charset="0"/>
              </a:rPr>
              <a:t>What factors drive your choice — mission success, civilian risk, or values?</a:t>
            </a:r>
          </a:p>
          <a:p>
            <a:pPr marL="342900" lvl="0" indent="-342900">
              <a:buSzPts val="1000"/>
              <a:buFont typeface="Symbol" panose="05050102010706020507" pitchFamily="18" charset="2"/>
              <a:buChar char=""/>
              <a:tabLst>
                <a:tab pos="457200" algn="l"/>
              </a:tabLst>
            </a:pPr>
            <a:r>
              <a:rPr lang="en-GB" sz="1050" dirty="0">
                <a:effectLst/>
                <a:latin typeface="Aptos" panose="020B0004020202020204" pitchFamily="34" charset="0"/>
                <a:ea typeface="Aptos" panose="020B0004020202020204" pitchFamily="34" charset="0"/>
                <a:cs typeface="Aptos" panose="020B0004020202020204" pitchFamily="34" charset="0"/>
              </a:rPr>
              <a:t>Who holds responsibility if civilians are harmed: the AI, the commander, or higher command?</a:t>
            </a:r>
          </a:p>
          <a:p>
            <a:pPr marL="342900" lvl="0" indent="-342900">
              <a:buSzPts val="1000"/>
              <a:buFont typeface="Symbol" panose="05050102010706020507" pitchFamily="18" charset="2"/>
              <a:buChar char=""/>
              <a:tabLst>
                <a:tab pos="457200" algn="l"/>
              </a:tabLst>
            </a:pPr>
            <a:r>
              <a:rPr lang="en-GB" sz="1050" dirty="0">
                <a:effectLst/>
                <a:latin typeface="Aptos" panose="020B0004020202020204" pitchFamily="34" charset="0"/>
                <a:ea typeface="Aptos" panose="020B0004020202020204" pitchFamily="34" charset="0"/>
                <a:cs typeface="Aptos" panose="020B0004020202020204" pitchFamily="34" charset="0"/>
              </a:rPr>
              <a:t>How would you justify this decision to soldiers and the media afterwards?</a:t>
            </a:r>
          </a:p>
          <a:p>
            <a:r>
              <a:rPr lang="en-GB" sz="1050" dirty="0">
                <a:effectLst/>
                <a:latin typeface="Aptos" panose="020B0004020202020204" pitchFamily="34" charset="0"/>
                <a:ea typeface="Aptos" panose="020B0004020202020204" pitchFamily="34" charset="0"/>
                <a:cs typeface="Aptos" panose="020B0004020202020204" pitchFamily="34" charset="0"/>
              </a:rPr>
              <a:t> </a:t>
            </a:r>
          </a:p>
          <a:p>
            <a:r>
              <a:rPr lang="en-GB" sz="1050" b="1" dirty="0">
                <a:effectLst/>
                <a:latin typeface="Aptos" panose="020B0004020202020204" pitchFamily="34" charset="0"/>
                <a:ea typeface="Aptos" panose="020B0004020202020204" pitchFamily="34" charset="0"/>
                <a:cs typeface="Aptos" panose="020B0004020202020204" pitchFamily="34" charset="0"/>
              </a:rPr>
              <a:t>Teaching Point:</a:t>
            </a:r>
            <a:r>
              <a:rPr lang="en-GB" sz="1050" dirty="0">
                <a:effectLst/>
                <a:latin typeface="Aptos" panose="020B0004020202020204" pitchFamily="34" charset="0"/>
                <a:ea typeface="Aptos" panose="020B0004020202020204" pitchFamily="34" charset="0"/>
                <a:cs typeface="Aptos" panose="020B0004020202020204" pitchFamily="34" charset="0"/>
              </a:rPr>
              <a:t> Leadership accountability cannot be outsourced to AI.</a:t>
            </a:r>
          </a:p>
        </p:txBody>
      </p:sp>
      <p:sp>
        <p:nvSpPr>
          <p:cNvPr id="11" name="TextBox 10">
            <a:extLst>
              <a:ext uri="{FF2B5EF4-FFF2-40B4-BE49-F238E27FC236}">
                <a16:creationId xmlns:a16="http://schemas.microsoft.com/office/drawing/2014/main" id="{9D792222-A732-D860-E6A4-A9BAA2C2072F}"/>
              </a:ext>
            </a:extLst>
          </p:cNvPr>
          <p:cNvSpPr txBox="1"/>
          <p:nvPr/>
        </p:nvSpPr>
        <p:spPr>
          <a:xfrm>
            <a:off x="3222459" y="2695749"/>
            <a:ext cx="6207805" cy="2196346"/>
          </a:xfrm>
          <a:prstGeom prst="roundRect">
            <a:avLst/>
          </a:prstGeom>
          <a:solidFill>
            <a:schemeClr val="bg1">
              <a:lumMod val="95000"/>
              <a:lumOff val="5000"/>
              <a:alpha val="60000"/>
            </a:schemeClr>
          </a:solidFill>
          <a:ln>
            <a:solidFill>
              <a:srgbClr val="00B0F0"/>
            </a:solidFill>
          </a:ln>
        </p:spPr>
        <p:txBody>
          <a:bodyPr wrap="square">
            <a:spAutoFit/>
          </a:bodyPr>
          <a:lstStyle/>
          <a:p>
            <a:r>
              <a:rPr lang="en-GB" sz="1050" b="1" dirty="0">
                <a:effectLst/>
                <a:latin typeface="Aptos" panose="020B0004020202020204" pitchFamily="34" charset="0"/>
                <a:ea typeface="Times New Roman" panose="02020603050405020304" pitchFamily="18" charset="0"/>
                <a:cs typeface="Aptos" panose="020B0004020202020204" pitchFamily="34" charset="0"/>
              </a:rPr>
              <a:t>Inject 2: The Drone Swarm (3 minutes)</a:t>
            </a:r>
            <a:endParaRPr lang="en-GB" sz="1050" b="1" dirty="0">
              <a:effectLst/>
              <a:latin typeface="Aptos" panose="020B0004020202020204" pitchFamily="34" charset="0"/>
              <a:ea typeface="Aptos" panose="020B0004020202020204" pitchFamily="34" charset="0"/>
              <a:cs typeface="Aptos" panose="020B0004020202020204" pitchFamily="34" charset="0"/>
            </a:endParaRPr>
          </a:p>
          <a:p>
            <a:r>
              <a:rPr lang="en-GB" sz="1050" dirty="0">
                <a:effectLst/>
                <a:latin typeface="Aptos" panose="020B0004020202020204" pitchFamily="34" charset="0"/>
                <a:ea typeface="Aptos" panose="020B0004020202020204" pitchFamily="34" charset="0"/>
                <a:cs typeface="Aptos" panose="020B0004020202020204" pitchFamily="34" charset="0"/>
              </a:rPr>
              <a:t> </a:t>
            </a:r>
          </a:p>
          <a:p>
            <a:r>
              <a:rPr lang="en-GB" sz="1050" b="1" dirty="0">
                <a:effectLst/>
                <a:latin typeface="Aptos" panose="020B0004020202020204" pitchFamily="34" charset="0"/>
                <a:ea typeface="Aptos" panose="020B0004020202020204" pitchFamily="34" charset="0"/>
                <a:cs typeface="Aptos" panose="020B0004020202020204" pitchFamily="34" charset="0"/>
              </a:rPr>
              <a:t>Decision Point:</a:t>
            </a:r>
            <a:r>
              <a:rPr lang="en-GB" sz="1050" dirty="0">
                <a:effectLst/>
                <a:latin typeface="Aptos" panose="020B0004020202020204" pitchFamily="34" charset="0"/>
                <a:ea typeface="Aptos" panose="020B0004020202020204" pitchFamily="34" charset="0"/>
                <a:cs typeface="Aptos" panose="020B0004020202020204" pitchFamily="34" charset="0"/>
              </a:rPr>
              <a:t> Approve full autonomy, maintain semi-control, or abort.</a:t>
            </a:r>
          </a:p>
          <a:p>
            <a:r>
              <a:rPr lang="en-GB" sz="1050" dirty="0">
                <a:effectLst/>
                <a:latin typeface="Aptos" panose="020B0004020202020204" pitchFamily="34" charset="0"/>
                <a:ea typeface="Aptos" panose="020B0004020202020204" pitchFamily="34" charset="0"/>
                <a:cs typeface="Aptos" panose="020B0004020202020204" pitchFamily="34" charset="0"/>
              </a:rPr>
              <a:t> </a:t>
            </a:r>
          </a:p>
          <a:p>
            <a:r>
              <a:rPr lang="en-GB" sz="1050" b="1" dirty="0">
                <a:effectLst/>
                <a:latin typeface="Aptos" panose="020B0004020202020204" pitchFamily="34" charset="0"/>
                <a:ea typeface="Aptos" panose="020B0004020202020204" pitchFamily="34" charset="0"/>
                <a:cs typeface="Aptos" panose="020B0004020202020204" pitchFamily="34" charset="0"/>
              </a:rPr>
              <a:t>Facilitator Prompts:</a:t>
            </a:r>
            <a:endParaRPr lang="en-GB" sz="105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050" dirty="0">
                <a:effectLst/>
                <a:latin typeface="Aptos" panose="020B0004020202020204" pitchFamily="34" charset="0"/>
                <a:ea typeface="Aptos" panose="020B0004020202020204" pitchFamily="34" charset="0"/>
                <a:cs typeface="Aptos" panose="020B0004020202020204" pitchFamily="34" charset="0"/>
              </a:rPr>
              <a:t>What risks are you willing to accept: losing control to AI or risking mission failure?</a:t>
            </a:r>
          </a:p>
          <a:p>
            <a:pPr marL="342900" lvl="0" indent="-342900">
              <a:buSzPts val="1000"/>
              <a:buFont typeface="Symbol" panose="05050102010706020507" pitchFamily="18" charset="2"/>
              <a:buChar char=""/>
              <a:tabLst>
                <a:tab pos="457200" algn="l"/>
              </a:tabLst>
            </a:pPr>
            <a:r>
              <a:rPr lang="en-GB" sz="1050" dirty="0">
                <a:effectLst/>
                <a:latin typeface="Aptos" panose="020B0004020202020204" pitchFamily="34" charset="0"/>
                <a:ea typeface="Aptos" panose="020B0004020202020204" pitchFamily="34" charset="0"/>
                <a:cs typeface="Aptos" panose="020B0004020202020204" pitchFamily="34" charset="0"/>
              </a:rPr>
              <a:t>How does tempo (speed of battle) affect ethical decision-making?</a:t>
            </a:r>
          </a:p>
          <a:p>
            <a:pPr marL="342900" lvl="0" indent="-342900">
              <a:buSzPts val="1000"/>
              <a:buFont typeface="Symbol" panose="05050102010706020507" pitchFamily="18" charset="2"/>
              <a:buChar char=""/>
              <a:tabLst>
                <a:tab pos="457200" algn="l"/>
              </a:tabLst>
            </a:pPr>
            <a:r>
              <a:rPr lang="en-GB" sz="1050" dirty="0">
                <a:effectLst/>
                <a:latin typeface="Aptos" panose="020B0004020202020204" pitchFamily="34" charset="0"/>
                <a:ea typeface="Aptos" panose="020B0004020202020204" pitchFamily="34" charset="0"/>
                <a:cs typeface="Aptos" panose="020B0004020202020204" pitchFamily="34" charset="0"/>
              </a:rPr>
              <a:t>What would soldiers expect from their leaders here?</a:t>
            </a:r>
          </a:p>
          <a:p>
            <a:r>
              <a:rPr lang="en-GB" sz="1050" dirty="0">
                <a:effectLst/>
                <a:latin typeface="Aptos" panose="020B0004020202020204" pitchFamily="34" charset="0"/>
                <a:ea typeface="Aptos" panose="020B0004020202020204" pitchFamily="34" charset="0"/>
                <a:cs typeface="Aptos" panose="020B0004020202020204" pitchFamily="34" charset="0"/>
              </a:rPr>
              <a:t> </a:t>
            </a:r>
          </a:p>
          <a:p>
            <a:r>
              <a:rPr lang="en-GB" sz="1050" b="1" dirty="0">
                <a:effectLst/>
                <a:latin typeface="Aptos" panose="020B0004020202020204" pitchFamily="34" charset="0"/>
                <a:ea typeface="Aptos" panose="020B0004020202020204" pitchFamily="34" charset="0"/>
                <a:cs typeface="Aptos" panose="020B0004020202020204" pitchFamily="34" charset="0"/>
              </a:rPr>
              <a:t>Teaching Point:</a:t>
            </a:r>
            <a:r>
              <a:rPr lang="en-GB" sz="1050" dirty="0">
                <a:effectLst/>
                <a:latin typeface="Aptos" panose="020B0004020202020204" pitchFamily="34" charset="0"/>
                <a:ea typeface="Aptos" panose="020B0004020202020204" pitchFamily="34" charset="0"/>
                <a:cs typeface="Aptos" panose="020B0004020202020204" pitchFamily="34" charset="0"/>
              </a:rPr>
              <a:t> Leadership is about balancing risk, values, and accountability — even when tech outpaces human reaction</a:t>
            </a:r>
            <a:r>
              <a:rPr lang="en-GB" sz="1800" dirty="0">
                <a:effectLst/>
                <a:latin typeface="Aptos" panose="020B0004020202020204" pitchFamily="34" charset="0"/>
                <a:ea typeface="Aptos" panose="020B0004020202020204" pitchFamily="34" charset="0"/>
                <a:cs typeface="Aptos" panose="020B0004020202020204" pitchFamily="34" charset="0"/>
              </a:rPr>
              <a:t>.</a:t>
            </a:r>
          </a:p>
        </p:txBody>
      </p:sp>
      <p:sp>
        <p:nvSpPr>
          <p:cNvPr id="13" name="TextBox 12">
            <a:extLst>
              <a:ext uri="{FF2B5EF4-FFF2-40B4-BE49-F238E27FC236}">
                <a16:creationId xmlns:a16="http://schemas.microsoft.com/office/drawing/2014/main" id="{9B5264F5-539C-243D-8CEC-FC15B1B2C021}"/>
              </a:ext>
            </a:extLst>
          </p:cNvPr>
          <p:cNvSpPr txBox="1"/>
          <p:nvPr/>
        </p:nvSpPr>
        <p:spPr>
          <a:xfrm>
            <a:off x="3222458" y="4947894"/>
            <a:ext cx="6207805" cy="1889879"/>
          </a:xfrm>
          <a:prstGeom prst="roundRect">
            <a:avLst/>
          </a:prstGeom>
          <a:solidFill>
            <a:schemeClr val="bg1">
              <a:lumMod val="95000"/>
              <a:lumOff val="5000"/>
              <a:alpha val="60000"/>
            </a:schemeClr>
          </a:solidFill>
          <a:ln>
            <a:solidFill>
              <a:srgbClr val="00B0F0"/>
            </a:solidFill>
          </a:ln>
        </p:spPr>
        <p:txBody>
          <a:bodyPr wrap="square">
            <a:spAutoFit/>
          </a:bodyPr>
          <a:lstStyle/>
          <a:p>
            <a:r>
              <a:rPr lang="en-GB" sz="1050" b="1" dirty="0">
                <a:effectLst/>
                <a:latin typeface="Aptos" panose="020B0004020202020204" pitchFamily="34" charset="0"/>
                <a:ea typeface="Times New Roman" panose="02020603050405020304" pitchFamily="18" charset="0"/>
                <a:cs typeface="Aptos" panose="020B0004020202020204" pitchFamily="34" charset="0"/>
              </a:rPr>
              <a:t>Inject 3: Propaganda and Morale (3 minutes)</a:t>
            </a:r>
            <a:endParaRPr lang="en-GB" sz="1050" b="1" dirty="0">
              <a:effectLst/>
              <a:latin typeface="Aptos" panose="020B0004020202020204" pitchFamily="34" charset="0"/>
              <a:ea typeface="Aptos" panose="020B0004020202020204" pitchFamily="34" charset="0"/>
              <a:cs typeface="Aptos" panose="020B0004020202020204" pitchFamily="34" charset="0"/>
            </a:endParaRPr>
          </a:p>
          <a:p>
            <a:r>
              <a:rPr lang="en-GB" sz="1050" dirty="0">
                <a:effectLst/>
                <a:latin typeface="Aptos" panose="020B0004020202020204" pitchFamily="34" charset="0"/>
                <a:ea typeface="Aptos" panose="020B0004020202020204" pitchFamily="34" charset="0"/>
                <a:cs typeface="Aptos" panose="020B0004020202020204" pitchFamily="34" charset="0"/>
              </a:rPr>
              <a:t> </a:t>
            </a:r>
          </a:p>
          <a:p>
            <a:r>
              <a:rPr lang="en-GB" sz="1050" b="1" dirty="0">
                <a:effectLst/>
                <a:latin typeface="Aptos" panose="020B0004020202020204" pitchFamily="34" charset="0"/>
                <a:ea typeface="Aptos" panose="020B0004020202020204" pitchFamily="34" charset="0"/>
                <a:cs typeface="Aptos" panose="020B0004020202020204" pitchFamily="34" charset="0"/>
              </a:rPr>
              <a:t>Decision Point:</a:t>
            </a:r>
            <a:r>
              <a:rPr lang="en-GB" sz="1050" dirty="0">
                <a:effectLst/>
                <a:latin typeface="Aptos" panose="020B0004020202020204" pitchFamily="34" charset="0"/>
                <a:ea typeface="Aptos" panose="020B0004020202020204" pitchFamily="34" charset="0"/>
                <a:cs typeface="Aptos" panose="020B0004020202020204" pitchFamily="34" charset="0"/>
              </a:rPr>
              <a:t> Ignore propaganda, actively brief soldiers, or distance from AI decisions.</a:t>
            </a:r>
          </a:p>
          <a:p>
            <a:r>
              <a:rPr lang="en-GB" sz="1050" dirty="0">
                <a:effectLst/>
                <a:latin typeface="Aptos" panose="020B0004020202020204" pitchFamily="34" charset="0"/>
                <a:ea typeface="Aptos" panose="020B0004020202020204" pitchFamily="34" charset="0"/>
                <a:cs typeface="Aptos" panose="020B0004020202020204" pitchFamily="34" charset="0"/>
              </a:rPr>
              <a:t> </a:t>
            </a:r>
          </a:p>
          <a:p>
            <a:r>
              <a:rPr lang="en-GB" sz="1050" b="1" dirty="0">
                <a:effectLst/>
                <a:latin typeface="Aptos" panose="020B0004020202020204" pitchFamily="34" charset="0"/>
                <a:ea typeface="Aptos" panose="020B0004020202020204" pitchFamily="34" charset="0"/>
                <a:cs typeface="Aptos" panose="020B0004020202020204" pitchFamily="34" charset="0"/>
              </a:rPr>
              <a:t>Facilitator Prompts:</a:t>
            </a:r>
            <a:endParaRPr lang="en-GB" sz="105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050" dirty="0">
                <a:effectLst/>
                <a:latin typeface="Aptos" panose="020B0004020202020204" pitchFamily="34" charset="0"/>
                <a:ea typeface="Aptos" panose="020B0004020202020204" pitchFamily="34" charset="0"/>
                <a:cs typeface="Aptos" panose="020B0004020202020204" pitchFamily="34" charset="0"/>
              </a:rPr>
              <a:t>How do you sustain trust and morale in your unit when the fight is also online?</a:t>
            </a:r>
          </a:p>
          <a:p>
            <a:pPr marL="342900" lvl="0" indent="-342900">
              <a:buSzPts val="1000"/>
              <a:buFont typeface="Symbol" panose="05050102010706020507" pitchFamily="18" charset="2"/>
              <a:buChar char=""/>
              <a:tabLst>
                <a:tab pos="457200" algn="l"/>
              </a:tabLst>
            </a:pPr>
            <a:r>
              <a:rPr lang="en-GB" sz="1050" dirty="0">
                <a:effectLst/>
                <a:latin typeface="Aptos" panose="020B0004020202020204" pitchFamily="34" charset="0"/>
                <a:ea typeface="Aptos" panose="020B0004020202020204" pitchFamily="34" charset="0"/>
                <a:cs typeface="Aptos" panose="020B0004020202020204" pitchFamily="34" charset="0"/>
              </a:rPr>
              <a:t>What is the role of openness and communication in leadership here?</a:t>
            </a:r>
          </a:p>
          <a:p>
            <a:pPr marL="342900" lvl="0" indent="-342900">
              <a:buSzPts val="1000"/>
              <a:buFont typeface="Symbol" panose="05050102010706020507" pitchFamily="18" charset="2"/>
              <a:buChar char=""/>
              <a:tabLst>
                <a:tab pos="457200" algn="l"/>
              </a:tabLst>
            </a:pPr>
            <a:r>
              <a:rPr lang="en-GB" sz="1050" dirty="0">
                <a:effectLst/>
                <a:latin typeface="Aptos" panose="020B0004020202020204" pitchFamily="34" charset="0"/>
                <a:ea typeface="Aptos" panose="020B0004020202020204" pitchFamily="34" charset="0"/>
                <a:cs typeface="Aptos" panose="020B0004020202020204" pitchFamily="34" charset="0"/>
              </a:rPr>
              <a:t>What happens if leaders “blame the machine” — how does this affect trust?</a:t>
            </a:r>
          </a:p>
          <a:p>
            <a:r>
              <a:rPr lang="en-GB" sz="1050" dirty="0">
                <a:effectLst/>
                <a:latin typeface="Aptos" panose="020B0004020202020204" pitchFamily="34" charset="0"/>
                <a:ea typeface="Aptos" panose="020B0004020202020204" pitchFamily="34" charset="0"/>
                <a:cs typeface="Aptos" panose="020B0004020202020204" pitchFamily="34" charset="0"/>
              </a:rPr>
              <a:t> </a:t>
            </a:r>
          </a:p>
          <a:p>
            <a:r>
              <a:rPr lang="en-GB" sz="1050" b="1" dirty="0">
                <a:effectLst/>
                <a:latin typeface="Aptos" panose="020B0004020202020204" pitchFamily="34" charset="0"/>
                <a:ea typeface="Aptos" panose="020B0004020202020204" pitchFamily="34" charset="0"/>
                <a:cs typeface="Aptos" panose="020B0004020202020204" pitchFamily="34" charset="0"/>
              </a:rPr>
              <a:t>Teaching Point:</a:t>
            </a:r>
            <a:r>
              <a:rPr lang="en-GB" sz="1050" dirty="0">
                <a:effectLst/>
                <a:latin typeface="Aptos" panose="020B0004020202020204" pitchFamily="34" charset="0"/>
                <a:ea typeface="Aptos" panose="020B0004020202020204" pitchFamily="34" charset="0"/>
                <a:cs typeface="Aptos" panose="020B0004020202020204" pitchFamily="34" charset="0"/>
              </a:rPr>
              <a:t> Trust is maintained through communication, ownership, and presence.</a:t>
            </a:r>
          </a:p>
        </p:txBody>
      </p:sp>
      <p:sp>
        <p:nvSpPr>
          <p:cNvPr id="15" name="TextBox 14">
            <a:extLst>
              <a:ext uri="{FF2B5EF4-FFF2-40B4-BE49-F238E27FC236}">
                <a16:creationId xmlns:a16="http://schemas.microsoft.com/office/drawing/2014/main" id="{6310F2AD-587F-83B5-F3DF-B7B10C289843}"/>
              </a:ext>
            </a:extLst>
          </p:cNvPr>
          <p:cNvSpPr txBox="1"/>
          <p:nvPr/>
        </p:nvSpPr>
        <p:spPr>
          <a:xfrm>
            <a:off x="281991" y="45553"/>
            <a:ext cx="2358659" cy="1021556"/>
          </a:xfrm>
          <a:prstGeom prst="roundRect">
            <a:avLst/>
          </a:prstGeom>
          <a:solidFill>
            <a:schemeClr val="bg1">
              <a:lumMod val="95000"/>
              <a:lumOff val="5000"/>
              <a:alpha val="58000"/>
            </a:schemeClr>
          </a:solidFill>
          <a:ln>
            <a:solidFill>
              <a:srgbClr val="00B0F0"/>
            </a:solidFill>
          </a:ln>
        </p:spPr>
        <p:txBody>
          <a:bodyPr wrap="square">
            <a:spAutoFit/>
          </a:bodyPr>
          <a:lstStyle/>
          <a:p>
            <a:r>
              <a:rPr lang="en-GB" sz="18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Facilitator Notes </a:t>
            </a:r>
            <a:r>
              <a:rPr lang="en-GB" sz="1800" b="1" dirty="0">
                <a:effectLst/>
                <a:latin typeface="Aptos" panose="020B0004020202020204" pitchFamily="34" charset="0"/>
                <a:ea typeface="Times New Roman" panose="02020603050405020304" pitchFamily="18" charset="0"/>
                <a:cs typeface="Aptos" panose="020B0004020202020204" pitchFamily="34" charset="0"/>
              </a:rPr>
              <a:t>– AI and Leadership in Modern Conflict</a:t>
            </a:r>
            <a:endParaRPr lang="en-GB" sz="1800" b="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19347376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1504</TotalTime>
  <Words>2502</Words>
  <Application>Microsoft Office PowerPoint</Application>
  <PresentationFormat>Widescreen</PresentationFormat>
  <Paragraphs>236</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Arial Narrow</vt:lpstr>
      <vt:lpstr>Symbol</vt:lpstr>
      <vt:lpstr>Office Theme</vt:lpstr>
      <vt:lpstr>LEADERSHIP AND ARTIFICIAL INTELIGENCE</vt:lpstr>
      <vt:lpstr>PowerPoint Presentation</vt:lpstr>
      <vt:lpstr>Mini Ex2. The Digital Platoon Sergeant: A fictitious case Study based around an AI app that tracks soldiers' fitness , sleep and the dreaded guard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Page, Benjamin WO2 (RMAS-HQ-CAL-WO2)</dc:creator>
  <cp:lastModifiedBy>Page, Benjamin WO2 (LEDG-CAL-WO2)</cp:lastModifiedBy>
  <cp:revision>2</cp:revision>
  <dcterms:created xsi:type="dcterms:W3CDTF">2025-09-11T14:17:08Z</dcterms:created>
  <dcterms:modified xsi:type="dcterms:W3CDTF">2025-10-23T14:09:29Z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a60473-494b-4586-a1bb-b0e663054676_Enabled">
    <vt:lpwstr>true</vt:lpwstr>
  </property>
  <property fmtid="{D5CDD505-2E9C-101B-9397-08002B2CF9AE}" pid="3" name="MSIP_Label_d8a60473-494b-4586-a1bb-b0e663054676_SetDate">
    <vt:lpwstr>2025-09-11T14:43:35Z</vt:lpwstr>
  </property>
  <property fmtid="{D5CDD505-2E9C-101B-9397-08002B2CF9AE}" pid="4" name="MSIP_Label_d8a60473-494b-4586-a1bb-b0e663054676_Method">
    <vt:lpwstr>Privileged</vt:lpwstr>
  </property>
  <property fmtid="{D5CDD505-2E9C-101B-9397-08002B2CF9AE}" pid="5" name="MSIP_Label_d8a60473-494b-4586-a1bb-b0e663054676_Name">
    <vt:lpwstr>MOD-1-O-‘UNMARKED’</vt:lpwstr>
  </property>
  <property fmtid="{D5CDD505-2E9C-101B-9397-08002B2CF9AE}" pid="6" name="MSIP_Label_d8a60473-494b-4586-a1bb-b0e663054676_SiteId">
    <vt:lpwstr>be7760ed-5953-484b-ae95-d0a16dfa09e5</vt:lpwstr>
  </property>
  <property fmtid="{D5CDD505-2E9C-101B-9397-08002B2CF9AE}" pid="7" name="MSIP_Label_d8a60473-494b-4586-a1bb-b0e663054676_ActionId">
    <vt:lpwstr>02cb2112-026e-44b4-969d-7d029be184bd</vt:lpwstr>
  </property>
  <property fmtid="{D5CDD505-2E9C-101B-9397-08002B2CF9AE}" pid="8" name="MSIP_Label_d8a60473-494b-4586-a1bb-b0e663054676_ContentBits">
    <vt:lpwstr>0</vt:lpwstr>
  </property>
</Properties>
</file>